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63"/>
  </p:notesMasterIdLst>
  <p:handoutMasterIdLst>
    <p:handoutMasterId r:id="rId64"/>
  </p:handoutMasterIdLst>
  <p:sldIdLst>
    <p:sldId id="258" r:id="rId5"/>
    <p:sldId id="331" r:id="rId6"/>
    <p:sldId id="285"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33" r:id="rId57"/>
    <p:sldId id="383" r:id="rId58"/>
    <p:sldId id="384" r:id="rId59"/>
    <p:sldId id="385" r:id="rId60"/>
    <p:sldId id="332" r:id="rId61"/>
    <p:sldId id="261" r:id="rId6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697">
          <p15:clr>
            <a:srgbClr val="A4A3A4"/>
          </p15:clr>
        </p15:guide>
        <p15:guide id="2" orient="horz" pos="2203">
          <p15:clr>
            <a:srgbClr val="A4A3A4"/>
          </p15:clr>
        </p15:guide>
        <p15:guide id="3" orient="horz" pos="3881">
          <p15:clr>
            <a:srgbClr val="A4A3A4"/>
          </p15:clr>
        </p15:guide>
        <p15:guide id="4" orient="horz" pos="184">
          <p15:clr>
            <a:srgbClr val="A4A3A4"/>
          </p15:clr>
        </p15:guide>
        <p15:guide id="5" orient="horz" pos="456">
          <p15:clr>
            <a:srgbClr val="A4A3A4"/>
          </p15:clr>
        </p15:guide>
        <p15:guide id="6" pos="7301">
          <p15:clr>
            <a:srgbClr val="A4A3A4"/>
          </p15:clr>
        </p15:guide>
        <p15:guide id="7" pos="3831">
          <p15:clr>
            <a:srgbClr val="A4A3A4"/>
          </p15:clr>
        </p15:guide>
        <p15:guide id="8"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A74"/>
    <a:srgbClr val="12838C"/>
    <a:srgbClr val="A8A27E"/>
    <a:srgbClr val="3A2139"/>
    <a:srgbClr val="868686"/>
    <a:srgbClr val="1499E6"/>
    <a:srgbClr val="149DEC"/>
    <a:srgbClr val="0D65AF"/>
    <a:srgbClr val="0D84AF"/>
    <a:srgbClr val="0184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8706" autoAdjust="0"/>
  </p:normalViewPr>
  <p:slideViewPr>
    <p:cSldViewPr snapToGrid="0" showGuides="1">
      <p:cViewPr varScale="1">
        <p:scale>
          <a:sx n="66" d="100"/>
          <a:sy n="66" d="100"/>
        </p:scale>
        <p:origin x="-876" y="-114"/>
      </p:cViewPr>
      <p:guideLst>
        <p:guide orient="horz" pos="697"/>
        <p:guide orient="horz" pos="2203"/>
        <p:guide orient="horz" pos="3881"/>
        <p:guide orient="horz" pos="184"/>
        <p:guide orient="horz" pos="456"/>
        <p:guide pos="7301"/>
        <p:guide pos="3831"/>
        <p:guide pos="3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E7550-E0F9-3D47-B240-CDF212F954DC}" type="datetimeFigureOut">
              <a:rPr lang="en-US" smtClean="0"/>
              <a:t>9/19/2016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55E19F-8104-454E-99EE-5FECE3F2C2A1}" type="slidenum">
              <a:rPr lang="en-US" smtClean="0"/>
              <a:t>‹#›</a:t>
            </a:fld>
            <a:endParaRPr lang="en-US"/>
          </a:p>
        </p:txBody>
      </p:sp>
    </p:spTree>
    <p:extLst>
      <p:ext uri="{BB962C8B-B14F-4D97-AF65-F5344CB8AC3E}">
        <p14:creationId xmlns:p14="http://schemas.microsoft.com/office/powerpoint/2010/main" val="2280270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4816F-C52D-684F-90D7-8658B6D04F7F}" type="datetimeFigureOut">
              <a:rPr lang="en-US" smtClean="0"/>
              <a:t>9/19/2016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F3505-8F58-2C45-86A7-6D873B9ECDD2}" type="slidenum">
              <a:rPr lang="en-US" smtClean="0"/>
              <a:t>‹#›</a:t>
            </a:fld>
            <a:endParaRPr lang="en-US"/>
          </a:p>
        </p:txBody>
      </p:sp>
    </p:spTree>
    <p:extLst>
      <p:ext uri="{BB962C8B-B14F-4D97-AF65-F5344CB8AC3E}">
        <p14:creationId xmlns:p14="http://schemas.microsoft.com/office/powerpoint/2010/main" val="1856226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ocs.oracle.com/javase/tutorial/java/IandI/polymorphism.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58E0628F-4301-4B3C-9FD0-B7CF0AF09009}" type="slidenum">
              <a:rPr lang="en-IN" altLang="en-US" smtClean="0"/>
              <a:pPr eaLnBrk="1" hangingPunct="1">
                <a:spcBef>
                  <a:spcPct val="0"/>
                </a:spcBef>
              </a:pPr>
              <a:t>4</a:t>
            </a:fld>
            <a:endParaRPr lang="en-IN" altLang="en-US" smtClean="0"/>
          </a:p>
        </p:txBody>
      </p:sp>
      <p:sp>
        <p:nvSpPr>
          <p:cNvPr id="64515" name="Rectangle 2"/>
          <p:cNvSpPr>
            <a:spLocks noRot="1" noChangeArrowheads="1" noTextEdit="1"/>
          </p:cNvSpPr>
          <p:nvPr>
            <p:ph type="sldImg"/>
          </p:nvPr>
        </p:nvSpPr>
        <p:spPr>
          <a:xfrm>
            <a:off x="1143000" y="685800"/>
            <a:ext cx="4572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smtClean="0">
                <a:latin typeface="Arial" pitchFamily="34" charset="0"/>
                <a:ea typeface="ＭＳ Ｐゴシック" pitchFamily="34" charset="-128"/>
              </a:rPr>
              <a:t>Before object oriented programming (OOP), everything was based on </a:t>
            </a:r>
            <a:r>
              <a:rPr lang="en-IN" altLang="en-US" i="1" smtClean="0">
                <a:latin typeface="Arial" pitchFamily="34" charset="0"/>
                <a:ea typeface="ＭＳ Ｐゴシック" pitchFamily="34" charset="-128"/>
              </a:rPr>
              <a:t>functions</a:t>
            </a:r>
            <a:r>
              <a:rPr lang="en-IN" altLang="en-US" smtClean="0">
                <a:latin typeface="Arial" pitchFamily="34" charset="0"/>
                <a:ea typeface="ＭＳ Ｐゴシック" pitchFamily="34" charset="-128"/>
              </a:rPr>
              <a:t> and </a:t>
            </a:r>
            <a:r>
              <a:rPr lang="en-IN" altLang="en-US" i="1" smtClean="0">
                <a:latin typeface="Arial" pitchFamily="34" charset="0"/>
                <a:ea typeface="ＭＳ Ｐゴシック" pitchFamily="34" charset="-128"/>
              </a:rPr>
              <a:t>variables</a:t>
            </a:r>
            <a:r>
              <a:rPr lang="en-IN" altLang="en-US" smtClean="0">
                <a:latin typeface="Arial" pitchFamily="34" charset="0"/>
                <a:ea typeface="ＭＳ Ｐゴシック" pitchFamily="34" charset="-128"/>
              </a:rPr>
              <a:t>.  </a:t>
            </a:r>
          </a:p>
          <a:p>
            <a:pPr eaLnBrk="1" hangingPunct="1"/>
            <a:r>
              <a:rPr lang="en-IN" altLang="en-US" smtClean="0">
                <a:latin typeface="Arial" pitchFamily="34" charset="0"/>
                <a:ea typeface="ＭＳ Ｐゴシック" pitchFamily="34" charset="-128"/>
              </a:rPr>
              <a:t>“How to achieve” was the primary concern. Resources were added in the middle whenever required.</a:t>
            </a:r>
          </a:p>
          <a:p>
            <a:pPr eaLnBrk="1" hangingPunct="1"/>
            <a:r>
              <a:rPr lang="en-IN" altLang="en-US" smtClean="0">
                <a:latin typeface="Arial" pitchFamily="34" charset="0"/>
                <a:ea typeface="ＭＳ Ｐゴシック" pitchFamily="34" charset="-128"/>
              </a:rPr>
              <a:t>A lot of changes were required for a requirement addition or a requirement change.</a:t>
            </a:r>
          </a:p>
          <a:p>
            <a:pPr eaLnBrk="1" hangingPunct="1"/>
            <a:endParaRPr lang="en-GB" altLang="en-US" smtClean="0">
              <a:latin typeface="Times New Roman" pitchFamily="18" charset="0"/>
              <a:ea typeface="ＭＳ Ｐゴシック" pitchFamily="34" charset="-128"/>
            </a:endParaRPr>
          </a:p>
          <a:p>
            <a:pPr eaLnBrk="1" hangingPunct="1"/>
            <a:r>
              <a:rPr lang="en-GB" altLang="en-US" smtClean="0">
                <a:latin typeface="Times New Roman" pitchFamily="18" charset="0"/>
                <a:ea typeface="ＭＳ Ｐゴシック" pitchFamily="34" charset="-128"/>
              </a:rPr>
              <a:t>In non-object-oriented languages, when managing information about objects you have to define variables for describing these objects. For instance, if you know that you will manage information about students, you will try to declare the variables required for managing the student information. In our program on the slide, we need to store the information on student name and age. We do it in the part of the program reserved for variable declaration. All the operations on the students are defined in the special code part. This code part  is detached (free-standing)  from the variable declaration. When programming, the programmer must first remember which variable applies to which object, and which variable should be used in which operation. </a:t>
            </a:r>
          </a:p>
          <a:p>
            <a:pPr eaLnBrk="1" hangingPunct="1"/>
            <a:r>
              <a:rPr lang="en-GB" altLang="en-US" smtClean="0">
                <a:latin typeface="Times New Roman" pitchFamily="18" charset="0"/>
                <a:ea typeface="ＭＳ Ｐゴシック" pitchFamily="34" charset="-128"/>
              </a:rPr>
              <a:t>This way of programming is difficult to read, understand and modify. It is very error-prone and it leads to highly non maintainable code. </a:t>
            </a:r>
          </a:p>
          <a:p>
            <a:pPr eaLnBrk="1" hangingPunct="1"/>
            <a:endParaRPr lang="en-GB" altLang="en-US" smtClean="0">
              <a:latin typeface="Times New Roman" pitchFamily="18" charset="0"/>
              <a:ea typeface="ＭＳ Ｐゴシック" pitchFamily="34" charset="-128"/>
            </a:endParaRPr>
          </a:p>
          <a:p>
            <a:pPr eaLnBrk="1" hangingPunct="1"/>
            <a:endParaRPr lang="en-US" altLang="en-US" smtClean="0">
              <a:latin typeface="Arial"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784CBE5E-0C6E-485D-8F81-9915CB5B6ED4}" type="slidenum">
              <a:rPr lang="en-US" altLang="en-US" smtClean="0"/>
              <a:pPr eaLnBrk="1" hangingPunct="1">
                <a:spcBef>
                  <a:spcPct val="0"/>
                </a:spcBef>
              </a:pPr>
              <a:t>27</a:t>
            </a:fld>
            <a:endParaRPr lang="en-US" altLang="en-US" smtClean="0"/>
          </a:p>
        </p:txBody>
      </p:sp>
      <p:sp>
        <p:nvSpPr>
          <p:cNvPr id="73731" name="Rectangle 2"/>
          <p:cNvSpPr>
            <a:spLocks noRot="1" noChangeArrowheads="1" noTextEdit="1"/>
          </p:cNvSpPr>
          <p:nvPr>
            <p:ph type="sldImg"/>
          </p:nvPr>
        </p:nvSpPr>
        <p:spPr>
          <a:xfrm>
            <a:off x="1143000" y="685800"/>
            <a:ext cx="4572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E82AD36D-8A29-4828-A3CC-47CDC0F5F495}" type="slidenum">
              <a:rPr lang="en-US" altLang="en-US" smtClean="0"/>
              <a:pPr eaLnBrk="1" hangingPunct="1">
                <a:spcBef>
                  <a:spcPct val="0"/>
                </a:spcBef>
              </a:pPr>
              <a:t>28</a:t>
            </a:fld>
            <a:endParaRPr lang="en-US" altLang="en-US" smtClean="0"/>
          </a:p>
        </p:txBody>
      </p:sp>
      <p:sp>
        <p:nvSpPr>
          <p:cNvPr id="74755" name="Rectangle 2"/>
          <p:cNvSpPr>
            <a:spLocks noRo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C74C77F7-B94B-4F7B-91C0-F69D3B05C68B}" type="slidenum">
              <a:rPr lang="en-US" altLang="en-US" smtClean="0"/>
              <a:pPr eaLnBrk="1" hangingPunct="1">
                <a:spcBef>
                  <a:spcPct val="0"/>
                </a:spcBef>
              </a:pPr>
              <a:t>29</a:t>
            </a:fld>
            <a:endParaRPr lang="en-US" altLang="en-US" smtClean="0"/>
          </a:p>
        </p:txBody>
      </p:sp>
      <p:sp>
        <p:nvSpPr>
          <p:cNvPr id="75779" name="Rectangle 2"/>
          <p:cNvSpPr>
            <a:spLocks noRot="1" noChangeArrowheads="1" noTextEdit="1"/>
          </p:cNvSpPr>
          <p:nvPr>
            <p:ph type="sldImg"/>
          </p:nvPr>
        </p:nvSpPr>
        <p:spPr>
          <a:xfrm>
            <a:off x="1143000" y="685800"/>
            <a:ext cx="4572000" cy="34290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E8C945B4-A3DA-4F38-8CEF-C2A5B79389E8}" type="slidenum">
              <a:rPr lang="en-US" altLang="en-US" smtClean="0"/>
              <a:pPr eaLnBrk="1" hangingPunct="1">
                <a:spcBef>
                  <a:spcPct val="0"/>
                </a:spcBef>
              </a:pPr>
              <a:t>30</a:t>
            </a:fld>
            <a:endParaRPr lang="en-US" altLang="en-US" smtClean="0"/>
          </a:p>
        </p:txBody>
      </p:sp>
      <p:sp>
        <p:nvSpPr>
          <p:cNvPr id="76803" name="Rectangle 2"/>
          <p:cNvSpPr>
            <a:spLocks noRot="1" noChangeArrowheads="1" noTextEdit="1"/>
          </p:cNvSpPr>
          <p:nvPr>
            <p:ph type="sldImg"/>
          </p:nvPr>
        </p:nvSpPr>
        <p:spPr>
          <a:xfrm>
            <a:off x="1143000" y="685800"/>
            <a:ext cx="4572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hlinkClick r:id="rId3"/>
              </a:rPr>
              <a:t>http://docs.oracle.com/javase/tutorial/java/IandI/polymorphism.html</a:t>
            </a:r>
            <a:endParaRPr lang="en-IN" altLang="en-US" smtClean="0">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098C42A2-193A-4235-892E-3A7608F74CC9}" type="slidenum">
              <a:rPr lang="en-US" altLang="en-US" smtClean="0"/>
              <a:pPr eaLnBrk="1" hangingPunct="1">
                <a:spcBef>
                  <a:spcPct val="0"/>
                </a:spcBef>
              </a:pPr>
              <a:t>31</a:t>
            </a:fld>
            <a:endParaRPr lang="en-US" altLang="en-US" smtClean="0"/>
          </a:p>
        </p:txBody>
      </p:sp>
      <p:sp>
        <p:nvSpPr>
          <p:cNvPr id="77827" name="Rectangle 2"/>
          <p:cNvSpPr>
            <a:spLocks noRot="1" noChangeArrowheads="1" noTextEdit="1"/>
          </p:cNvSpPr>
          <p:nvPr>
            <p:ph type="sldImg"/>
          </p:nvPr>
        </p:nvSpPr>
        <p:spPr>
          <a:xfrm>
            <a:off x="1143000" y="685800"/>
            <a:ext cx="4572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D3D5E025-C05E-40E1-A03A-5A6F6C79E94F}" type="slidenum">
              <a:rPr lang="en-US" altLang="en-US" smtClean="0"/>
              <a:pPr eaLnBrk="1" hangingPunct="1">
                <a:spcBef>
                  <a:spcPct val="0"/>
                </a:spcBef>
              </a:pPr>
              <a:t>32</a:t>
            </a:fld>
            <a:endParaRPr lang="en-US" altLang="en-US" smtClean="0"/>
          </a:p>
        </p:txBody>
      </p:sp>
      <p:sp>
        <p:nvSpPr>
          <p:cNvPr id="78851" name="Rectangle 2"/>
          <p:cNvSpPr>
            <a:spLocks noRot="1" noChangeArrowheads="1" noTextEdit="1"/>
          </p:cNvSpPr>
          <p:nvPr>
            <p:ph type="sldImg"/>
          </p:nvPr>
        </p:nvSpPr>
        <p:spPr>
          <a:xfrm>
            <a:off x="1143000" y="685800"/>
            <a:ext cx="4572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43000" y="685800"/>
            <a:ext cx="4572000" cy="3429000"/>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D4989DC5-E3A7-4960-959C-CECAF13DF41F}" type="slidenum">
              <a:rPr lang="en-IN" altLang="en-US" smtClean="0"/>
              <a:pPr eaLnBrk="1" hangingPunct="1">
                <a:spcBef>
                  <a:spcPct val="0"/>
                </a:spcBef>
              </a:pPr>
              <a:t>41</a:t>
            </a:fld>
            <a:endParaRPr lang="en-I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143000" y="685800"/>
            <a:ext cx="4572000" cy="3429000"/>
          </a:xfrm>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4D8D66DC-0159-418C-81DD-6636AECC903C}" type="slidenum">
              <a:rPr lang="en-IN" altLang="en-US" smtClean="0"/>
              <a:pPr eaLnBrk="1" hangingPunct="1">
                <a:spcBef>
                  <a:spcPct val="0"/>
                </a:spcBef>
              </a:pPr>
              <a:t>42</a:t>
            </a:fld>
            <a:endParaRPr lang="en-I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143000" y="685800"/>
            <a:ext cx="4572000" cy="3429000"/>
          </a:xfrm>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6AF80B48-C165-4689-B17C-EF883C93F9A2}" type="slidenum">
              <a:rPr lang="en-IN" altLang="en-US" smtClean="0"/>
              <a:pPr eaLnBrk="1" hangingPunct="1">
                <a:spcBef>
                  <a:spcPct val="0"/>
                </a:spcBef>
              </a:pPr>
              <a:t>49</a:t>
            </a:fld>
            <a:endParaRPr lang="en-I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D4E50170-A3F5-4F99-939B-74F68C929D16}" type="slidenum">
              <a:rPr lang="en-IN" altLang="en-US" smtClean="0"/>
              <a:pPr eaLnBrk="1" hangingPunct="1">
                <a:spcBef>
                  <a:spcPct val="0"/>
                </a:spcBef>
              </a:pPr>
              <a:t>5</a:t>
            </a:fld>
            <a:endParaRPr lang="en-IN" altLang="en-US" smtClean="0"/>
          </a:p>
        </p:txBody>
      </p:sp>
      <p:sp>
        <p:nvSpPr>
          <p:cNvPr id="65539" name="Rectangle 2"/>
          <p:cNvSpPr>
            <a:spLocks noRot="1" noChangeArrowheads="1" noTextEdit="1"/>
          </p:cNvSpPr>
          <p:nvPr>
            <p:ph type="sldImg"/>
          </p:nvPr>
        </p:nvSpPr>
        <p:spPr>
          <a:xfrm>
            <a:off x="1143000" y="685800"/>
            <a:ext cx="4572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8AD1EADA-27E8-4D45-B4A5-7A685B331B50}" type="slidenum">
              <a:rPr lang="en-IN" altLang="en-US" smtClean="0"/>
              <a:pPr eaLnBrk="1" hangingPunct="1">
                <a:spcBef>
                  <a:spcPct val="0"/>
                </a:spcBef>
              </a:pPr>
              <a:t>6</a:t>
            </a:fld>
            <a:endParaRPr lang="en-IN" altLang="en-US" smtClean="0"/>
          </a:p>
        </p:txBody>
      </p:sp>
      <p:sp>
        <p:nvSpPr>
          <p:cNvPr id="66563" name="Rectangle 2"/>
          <p:cNvSpPr>
            <a:spLocks noRo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http://download.oracle.com/javase/tutorial/java/concepts/class.html</a:t>
            </a:r>
          </a:p>
          <a:p>
            <a:pPr eaLnBrk="1" hangingPunct="1"/>
            <a:endParaRPr lang="en-US" altLang="en-US" smtClean="0">
              <a:latin typeface="Arial" pitchFamily="34" charset="0"/>
              <a:ea typeface="ＭＳ Ｐゴシック" pitchFamily="34" charset="-128"/>
            </a:endParaRPr>
          </a:p>
          <a:p>
            <a:pPr eaLnBrk="1" hangingPunct="1"/>
            <a:r>
              <a:rPr lang="en-GB" altLang="en-US" smtClean="0">
                <a:latin typeface="Times New Roman" pitchFamily="18" charset="0"/>
                <a:ea typeface="ＭＳ Ｐゴシック" pitchFamily="34" charset="-128"/>
              </a:rPr>
              <a:t>What is an object? Let us preliminarily say that an object is an instance of a specific type of a thing. An example of an object is Eric who is an instance of a student. The object may be one of the many instances of the same thing. </a:t>
            </a:r>
          </a:p>
          <a:p>
            <a:pPr eaLnBrk="1" hangingPunct="1"/>
            <a:r>
              <a:rPr lang="en-GB" altLang="en-US" smtClean="0">
                <a:latin typeface="Times New Roman" pitchFamily="18" charset="0"/>
                <a:ea typeface="ＭＳ Ｐゴシック" pitchFamily="34" charset="-128"/>
              </a:rPr>
              <a:t>Within modelling, however, it would be more appropriate to say that an object is something we wish to hold information about. For instance, we wish to manage different types of courses at SU. Hence, we need create objects in which we will be able to store information about courses. Please observe that each object holds information about a different course. </a:t>
            </a:r>
          </a:p>
          <a:p>
            <a:pPr eaLnBrk="1" hangingPunct="1"/>
            <a:r>
              <a:rPr lang="en-GB" altLang="en-US" smtClean="0">
                <a:latin typeface="Times New Roman" pitchFamily="18" charset="0"/>
                <a:ea typeface="ＭＳ Ｐゴシック" pitchFamily="34" charset="-128"/>
              </a:rPr>
              <a:t>An object can be either concrete like a student, a course or a book, or abstract like a feeling, for instance, information about love of some students to some courses. In many modelling situations, we are in the need to record information about emotions, feelings, or other abstract and intangible phenomena. </a:t>
            </a:r>
          </a:p>
          <a:p>
            <a:pPr eaLnBrk="1" hangingPunct="1"/>
            <a:endParaRPr lang="en-IN" altLang="en-US" smtClean="0">
              <a:latin typeface="Arial" pitchFamily="34" charset="0"/>
              <a:ea typeface="ＭＳ Ｐゴシック" pitchFamily="34" charset="-128"/>
            </a:endParaRPr>
          </a:p>
          <a:p>
            <a:pPr eaLnBrk="1" hangingPunct="1"/>
            <a:endParaRPr lang="en-US" altLang="en-US" smtClean="0">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DFC2B711-D871-42EB-9C31-53171DCCA7F4}" type="slidenum">
              <a:rPr lang="en-IN" altLang="en-US" smtClean="0"/>
              <a:pPr eaLnBrk="1" hangingPunct="1">
                <a:spcBef>
                  <a:spcPct val="0"/>
                </a:spcBef>
              </a:pPr>
              <a:t>8</a:t>
            </a:fld>
            <a:endParaRPr lang="en-IN" altLang="en-US" smtClean="0"/>
          </a:p>
        </p:txBody>
      </p:sp>
      <p:sp>
        <p:nvSpPr>
          <p:cNvPr id="67587" name="Rectangle 2"/>
          <p:cNvSpPr>
            <a:spLocks noRot="1" noChangeArrowheads="1" noTextEdit="1"/>
          </p:cNvSpPr>
          <p:nvPr>
            <p:ph type="sldImg"/>
          </p:nvPr>
        </p:nvSpPr>
        <p:spPr>
          <a:xfrm>
            <a:off x="1143000" y="685800"/>
            <a:ext cx="4572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43000" y="685800"/>
            <a:ext cx="4572000" cy="3429000"/>
          </a:xfrm>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2396132D-1B19-499E-8405-DB3A6F8E7CFB}" type="slidenum">
              <a:rPr lang="en-IN" altLang="en-US" smtClean="0"/>
              <a:pPr eaLnBrk="1" hangingPunct="1">
                <a:spcBef>
                  <a:spcPct val="0"/>
                </a:spcBef>
              </a:pPr>
              <a:t>19</a:t>
            </a:fld>
            <a:endParaRPr lang="en-I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C6C4FFD4-990B-4427-B09A-077DF2576649}" type="slidenum">
              <a:rPr lang="en-US" altLang="en-US" smtClean="0"/>
              <a:pPr eaLnBrk="1" hangingPunct="1">
                <a:spcBef>
                  <a:spcPct val="0"/>
                </a:spcBef>
              </a:pPr>
              <a:t>23</a:t>
            </a:fld>
            <a:endParaRPr lang="en-US" altLang="en-US" smtClean="0"/>
          </a:p>
        </p:txBody>
      </p:sp>
      <p:sp>
        <p:nvSpPr>
          <p:cNvPr id="69635" name="Rectangle 2"/>
          <p:cNvSpPr>
            <a:spLocks noRot="1" noChangeArrowheads="1" noTextEdit="1"/>
          </p:cNvSpPr>
          <p:nvPr>
            <p:ph type="sldImg"/>
          </p:nvPr>
        </p:nvSpPr>
        <p:spPr>
          <a:xfrm>
            <a:off x="1143000" y="685800"/>
            <a:ext cx="4572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877AC434-AE21-4949-8BDD-7304D60AD3D5}" type="slidenum">
              <a:rPr lang="en-US" altLang="en-US" smtClean="0"/>
              <a:pPr eaLnBrk="1" hangingPunct="1">
                <a:spcBef>
                  <a:spcPct val="0"/>
                </a:spcBef>
              </a:pPr>
              <a:t>24</a:t>
            </a:fld>
            <a:endParaRPr lang="en-US" altLang="en-US" smtClean="0"/>
          </a:p>
        </p:txBody>
      </p:sp>
      <p:sp>
        <p:nvSpPr>
          <p:cNvPr id="70659" name="Rectangle 2"/>
          <p:cNvSpPr>
            <a:spLocks noRot="1" noChangeArrowheads="1" noTextEdit="1"/>
          </p:cNvSpPr>
          <p:nvPr>
            <p:ph type="sldImg"/>
          </p:nvPr>
        </p:nvSpPr>
        <p:spPr>
          <a:xfrm>
            <a:off x="1143000" y="685800"/>
            <a:ext cx="4572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26882303-9238-4ED7-AE1C-8C109C52964D}" type="slidenum">
              <a:rPr lang="en-US" altLang="en-US" smtClean="0"/>
              <a:pPr eaLnBrk="1" hangingPunct="1">
                <a:spcBef>
                  <a:spcPct val="0"/>
                </a:spcBef>
              </a:pPr>
              <a:t>25</a:t>
            </a:fld>
            <a:endParaRPr lang="en-US" altLang="en-US" smtClean="0"/>
          </a:p>
        </p:txBody>
      </p:sp>
      <p:sp>
        <p:nvSpPr>
          <p:cNvPr id="71683" name="Rectangle 2"/>
          <p:cNvSpPr>
            <a:spLocks noRot="1" noChangeArrowheads="1" noTextEdit="1"/>
          </p:cNvSpPr>
          <p:nvPr>
            <p:ph type="sldImg"/>
          </p:nvPr>
        </p:nvSpPr>
        <p:spPr>
          <a:xfrm>
            <a:off x="1143000" y="685800"/>
            <a:ext cx="4572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pitchFamily="34" charset="0"/>
                <a:ea typeface="ＭＳ Ｐゴシック" pitchFamily="34" charset="-128"/>
              </a:defRPr>
            </a:lvl1pPr>
            <a:lvl2pPr marL="742950" indent="-285750" defTabSz="930275" eaLnBrk="0" hangingPunct="0">
              <a:spcBef>
                <a:spcPct val="30000"/>
              </a:spcBef>
              <a:defRPr sz="1200">
                <a:solidFill>
                  <a:schemeClr val="tx1"/>
                </a:solidFill>
                <a:latin typeface="Arial" pitchFamily="34" charset="0"/>
                <a:ea typeface="ＭＳ Ｐゴシック" pitchFamily="34" charset="-128"/>
              </a:defRPr>
            </a:lvl2pPr>
            <a:lvl3pPr marL="1143000" indent="-228600" defTabSz="930275" eaLnBrk="0" hangingPunct="0">
              <a:spcBef>
                <a:spcPct val="30000"/>
              </a:spcBef>
              <a:defRPr sz="1200">
                <a:solidFill>
                  <a:schemeClr val="tx1"/>
                </a:solidFill>
                <a:latin typeface="Arial" pitchFamily="34" charset="0"/>
                <a:ea typeface="ＭＳ Ｐゴシック" pitchFamily="34" charset="-128"/>
              </a:defRPr>
            </a:lvl3pPr>
            <a:lvl4pPr marL="1600200" indent="-228600" defTabSz="930275" eaLnBrk="0" hangingPunct="0">
              <a:spcBef>
                <a:spcPct val="30000"/>
              </a:spcBef>
              <a:defRPr sz="1200">
                <a:solidFill>
                  <a:schemeClr val="tx1"/>
                </a:solidFill>
                <a:latin typeface="Arial" pitchFamily="34" charset="0"/>
                <a:ea typeface="ＭＳ Ｐゴシック" pitchFamily="34" charset="-128"/>
              </a:defRPr>
            </a:lvl4pPr>
            <a:lvl5pPr marL="2057400" indent="-228600" defTabSz="930275" eaLnBrk="0" hangingPunct="0">
              <a:spcBef>
                <a:spcPct val="30000"/>
              </a:spcBef>
              <a:defRPr sz="1200">
                <a:solidFill>
                  <a:schemeClr val="tx1"/>
                </a:solidFill>
                <a:latin typeface="Arial" pitchFamily="34"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eaLnBrk="1" hangingPunct="1">
              <a:spcBef>
                <a:spcPct val="0"/>
              </a:spcBef>
            </a:pPr>
            <a:fld id="{8A1C2E9E-C48E-4868-8AF4-BD715704F25A}" type="slidenum">
              <a:rPr lang="en-US" altLang="en-US" smtClean="0"/>
              <a:pPr eaLnBrk="1" hangingPunct="1">
                <a:spcBef>
                  <a:spcPct val="0"/>
                </a:spcBef>
              </a:pPr>
              <a:t>26</a:t>
            </a:fld>
            <a:endParaRPr lang="en-US" altLang="en-US" smtClean="0"/>
          </a:p>
        </p:txBody>
      </p:sp>
      <p:sp>
        <p:nvSpPr>
          <p:cNvPr id="72707" name="Rectangle 2"/>
          <p:cNvSpPr>
            <a:spLocks noRot="1" noChangeArrowheads="1" noTextEdit="1"/>
          </p:cNvSpPr>
          <p:nvPr>
            <p:ph type="sldImg"/>
          </p:nvPr>
        </p:nvSpPr>
        <p:spPr>
          <a:xfrm>
            <a:off x="1143000" y="685800"/>
            <a:ext cx="4572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Blue. Long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412642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2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8819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9" name="Text Placeholder 8"/>
          <p:cNvSpPr>
            <a:spLocks noGrp="1"/>
          </p:cNvSpPr>
          <p:nvPr>
            <p:ph type="body" sz="quarter" idx="13"/>
          </p:nvPr>
        </p:nvSpPr>
        <p:spPr>
          <a:xfrm>
            <a:off x="6159500" y="870682"/>
            <a:ext cx="5448300" cy="50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ext Placeholder 10"/>
          <p:cNvSpPr>
            <a:spLocks noGrp="1"/>
          </p:cNvSpPr>
          <p:nvPr>
            <p:ph type="body" sz="quarter" idx="14"/>
          </p:nvPr>
        </p:nvSpPr>
        <p:spPr>
          <a:xfrm>
            <a:off x="609600" y="870682"/>
            <a:ext cx="5384800" cy="5092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134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12" name="Text Placeholder 11"/>
          <p:cNvSpPr>
            <a:spLocks noGrp="1"/>
          </p:cNvSpPr>
          <p:nvPr>
            <p:ph type="body" sz="quarter" idx="12"/>
          </p:nvPr>
        </p:nvSpPr>
        <p:spPr>
          <a:xfrm>
            <a:off x="609600" y="870682"/>
            <a:ext cx="34798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1"/>
          <p:cNvSpPr>
            <a:spLocks noGrp="1"/>
          </p:cNvSpPr>
          <p:nvPr>
            <p:ph type="body" sz="quarter" idx="13"/>
          </p:nvPr>
        </p:nvSpPr>
        <p:spPr>
          <a:xfrm>
            <a:off x="434975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1"/>
          <p:cNvSpPr>
            <a:spLocks noGrp="1"/>
          </p:cNvSpPr>
          <p:nvPr>
            <p:ph type="body" sz="quarter" idx="14"/>
          </p:nvPr>
        </p:nvSpPr>
        <p:spPr>
          <a:xfrm>
            <a:off x="810260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987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5" name="Content Placeholder 44"/>
          <p:cNvSpPr>
            <a:spLocks noGrp="1"/>
          </p:cNvSpPr>
          <p:nvPr>
            <p:ph sz="quarter" idx="10"/>
          </p:nvPr>
        </p:nvSpPr>
        <p:spPr>
          <a:xfrm>
            <a:off x="614363" y="870682"/>
            <a:ext cx="7221537"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3"/>
          </p:nvPr>
        </p:nvSpPr>
        <p:spPr>
          <a:xfrm>
            <a:off x="7988300" y="870682"/>
            <a:ext cx="35941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7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ird split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4368800" y="870682"/>
            <a:ext cx="722630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609600" y="870682"/>
            <a:ext cx="3568700" cy="50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8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67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311150"/>
            <a:ext cx="4010039" cy="1162050"/>
          </a:xfrm>
        </p:spPr>
        <p:txBody>
          <a:bodyPr anchor="b"/>
          <a:lstStyle>
            <a:lvl1pPr algn="l">
              <a:defRPr sz="2800" b="1"/>
            </a:lvl1pPr>
          </a:lstStyle>
          <a:p>
            <a:r>
              <a:rPr lang="en-US" dirty="0" smtClean="0"/>
              <a:t>Click to edit title.</a:t>
            </a:r>
            <a:endParaRPr lang="en-US" dirty="0"/>
          </a:p>
        </p:txBody>
      </p:sp>
      <p:sp>
        <p:nvSpPr>
          <p:cNvPr id="4" name="Text Placeholder 3"/>
          <p:cNvSpPr>
            <a:spLocks noGrp="1"/>
          </p:cNvSpPr>
          <p:nvPr>
            <p:ph type="body" sz="half" idx="2" hasCustomPrompt="1"/>
          </p:nvPr>
        </p:nvSpPr>
        <p:spPr>
          <a:xfrm>
            <a:off x="609442" y="1574800"/>
            <a:ext cx="4010039" cy="4589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9" name="Picture Placeholder 2"/>
          <p:cNvSpPr>
            <a:spLocks noGrp="1"/>
          </p:cNvSpPr>
          <p:nvPr>
            <p:ph type="pic" idx="1"/>
          </p:nvPr>
        </p:nvSpPr>
        <p:spPr>
          <a:xfrm>
            <a:off x="4813300" y="333374"/>
            <a:ext cx="6767513" cy="58261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2827666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6808" y="4800600"/>
            <a:ext cx="10984005" cy="566738"/>
          </a:xfrm>
        </p:spPr>
        <p:txBody>
          <a:bodyPr anchor="b"/>
          <a:lstStyle>
            <a:lvl1pPr algn="l">
              <a:defRPr sz="18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96808" y="333374"/>
            <a:ext cx="10984005" cy="4454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6808" y="5367338"/>
            <a:ext cx="109840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36405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ChangeArrowheads="1"/>
          </p:cNvSpPr>
          <p:nvPr userDrawn="1"/>
        </p:nvSpPr>
        <p:spPr bwMode="auto">
          <a:xfrm>
            <a:off x="658196" y="3797621"/>
            <a:ext cx="2250831" cy="2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3" rIns="91426" bIns="45713">
            <a:spAutoFit/>
          </a:bodyPr>
          <a:lstStyle/>
          <a:p>
            <a:r>
              <a:rPr lang="en-US" sz="1200" b="1" dirty="0">
                <a:solidFill>
                  <a:srgbClr val="0D65AF"/>
                </a:solidFill>
                <a:latin typeface="Arial"/>
                <a:cs typeface="Arial"/>
              </a:rPr>
              <a:t>Appropriate Experience:</a:t>
            </a:r>
          </a:p>
        </p:txBody>
      </p:sp>
      <p:sp>
        <p:nvSpPr>
          <p:cNvPr id="4" name="Text Placeholder 13"/>
          <p:cNvSpPr>
            <a:spLocks noGrp="1"/>
          </p:cNvSpPr>
          <p:nvPr>
            <p:ph type="body" sz="quarter" idx="11"/>
          </p:nvPr>
        </p:nvSpPr>
        <p:spPr>
          <a:xfrm>
            <a:off x="620714" y="1088725"/>
            <a:ext cx="8002587" cy="334962"/>
          </a:xfrm>
        </p:spPr>
        <p:txBody>
          <a:bodyPr/>
          <a:lstStyle>
            <a:lvl1pPr>
              <a:defRPr sz="1600" b="1"/>
            </a:lvl1pPr>
          </a:lstStyle>
          <a:p>
            <a:pPr lvl="0"/>
            <a:r>
              <a:rPr lang="en-US" dirty="0" smtClean="0"/>
              <a:t>Click to edit Master text styles</a:t>
            </a:r>
          </a:p>
        </p:txBody>
      </p:sp>
      <p:sp>
        <p:nvSpPr>
          <p:cNvPr id="5" name="Text Placeholder 13"/>
          <p:cNvSpPr>
            <a:spLocks noGrp="1"/>
          </p:cNvSpPr>
          <p:nvPr>
            <p:ph type="body" sz="quarter" idx="12"/>
          </p:nvPr>
        </p:nvSpPr>
        <p:spPr>
          <a:xfrm>
            <a:off x="620714" y="1449087"/>
            <a:ext cx="8002587" cy="334962"/>
          </a:xfrm>
        </p:spPr>
        <p:txBody>
          <a:bodyPr/>
          <a:lstStyle>
            <a:lvl1pPr>
              <a:defRPr sz="1200" i="1">
                <a:solidFill>
                  <a:schemeClr val="accent2"/>
                </a:solidFill>
              </a:defRPr>
            </a:lvl1pPr>
          </a:lstStyle>
          <a:p>
            <a:pPr lvl="0"/>
            <a:r>
              <a:rPr lang="en-US" dirty="0" smtClean="0"/>
              <a:t>Click to edit Master text styles</a:t>
            </a:r>
          </a:p>
        </p:txBody>
      </p:sp>
      <p:sp>
        <p:nvSpPr>
          <p:cNvPr id="6" name="Text Placeholder 13"/>
          <p:cNvSpPr>
            <a:spLocks noGrp="1"/>
          </p:cNvSpPr>
          <p:nvPr>
            <p:ph type="body" sz="quarter" idx="13"/>
          </p:nvPr>
        </p:nvSpPr>
        <p:spPr>
          <a:xfrm>
            <a:off x="620714" y="1788811"/>
            <a:ext cx="8002587" cy="1908176"/>
          </a:xfrm>
        </p:spPr>
        <p:txBody>
          <a:bodyPr/>
          <a:lstStyle>
            <a:lvl1pPr>
              <a:defRPr sz="1200" i="0">
                <a:solidFill>
                  <a:schemeClr val="tx1">
                    <a:lumMod val="75000"/>
                    <a:lumOff val="25000"/>
                  </a:schemeClr>
                </a:solidFill>
              </a:defRPr>
            </a:lvl1pPr>
          </a:lstStyle>
          <a:p>
            <a:pPr lvl="0"/>
            <a:r>
              <a:rPr lang="en-US" dirty="0" smtClean="0"/>
              <a:t>Click to edit Master text styles</a:t>
            </a:r>
          </a:p>
        </p:txBody>
      </p:sp>
      <p:sp>
        <p:nvSpPr>
          <p:cNvPr id="7" name="Text Placeholder 13"/>
          <p:cNvSpPr>
            <a:spLocks noGrp="1"/>
          </p:cNvSpPr>
          <p:nvPr>
            <p:ph type="body" sz="quarter" idx="14"/>
          </p:nvPr>
        </p:nvSpPr>
        <p:spPr>
          <a:xfrm>
            <a:off x="620712" y="4175141"/>
            <a:ext cx="10972184" cy="1988985"/>
          </a:xfrm>
        </p:spPr>
        <p:txBody>
          <a:bodyPr numCol="3"/>
          <a:lstStyle>
            <a:lvl1pPr marL="265136" indent="-171424">
              <a:buClr>
                <a:schemeClr val="accent2"/>
              </a:buClr>
              <a:buSzPct val="125000"/>
              <a:buFont typeface="Wingdings" charset="2"/>
              <a:buChar char="§"/>
              <a:defRPr sz="1000" i="0">
                <a:solidFill>
                  <a:schemeClr val="tx1">
                    <a:lumMod val="75000"/>
                    <a:lumOff val="25000"/>
                  </a:schemeClr>
                </a:solidFill>
              </a:defRPr>
            </a:lvl1pPr>
          </a:lstStyle>
          <a:p>
            <a:pPr lvl="0"/>
            <a:r>
              <a:rPr lang="en-US" dirty="0" smtClean="0"/>
              <a:t>Click to edit Master text styles</a:t>
            </a:r>
          </a:p>
        </p:txBody>
      </p:sp>
      <p:sp>
        <p:nvSpPr>
          <p:cNvPr id="9" name="Picture Placeholder 8"/>
          <p:cNvSpPr>
            <a:spLocks noGrp="1"/>
          </p:cNvSpPr>
          <p:nvPr>
            <p:ph type="pic" sz="quarter" idx="15"/>
          </p:nvPr>
        </p:nvSpPr>
        <p:spPr>
          <a:xfrm>
            <a:off x="8966200" y="1079500"/>
            <a:ext cx="2616200" cy="2616200"/>
          </a:xfrm>
        </p:spPr>
        <p:txBody>
          <a:bodyPr/>
          <a:lstStyle/>
          <a:p>
            <a:endParaRPr lang="en-US" dirty="0"/>
          </a:p>
        </p:txBody>
      </p:sp>
    </p:spTree>
    <p:extLst>
      <p:ext uri="{BB962C8B-B14F-4D97-AF65-F5344CB8AC3E}">
        <p14:creationId xmlns:p14="http://schemas.microsoft.com/office/powerpoint/2010/main" val="3320191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cxnSp>
        <p:nvCxnSpPr>
          <p:cNvPr id="6" name="Straight Connector 5"/>
          <p:cNvCxnSpPr/>
          <p:nvPr userDrawn="1"/>
        </p:nvCxnSpPr>
        <p:spPr>
          <a:xfrm>
            <a:off x="588963" y="0"/>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591667" y="-1587"/>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675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7959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1646598"/>
            <a:ext cx="5046385"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Arial"/>
                <a:cs typeface="Arial"/>
              </a:rPr>
              <a:t>Realigning Guides</a:t>
            </a:r>
            <a:endParaRPr lang="en-US" sz="1600" b="0" dirty="0" smtClean="0">
              <a:solidFill>
                <a:srgbClr val="00A1E0"/>
              </a:solidFill>
              <a:latin typeface="Arial"/>
              <a:cs typeface="Arial"/>
            </a:endParaRPr>
          </a:p>
          <a:p>
            <a:pPr lvl="0">
              <a:spcBef>
                <a:spcPts val="800"/>
              </a:spcBef>
            </a:pPr>
            <a:r>
              <a:rPr lang="en-US" sz="1200" b="0" dirty="0" smtClean="0">
                <a:solidFill>
                  <a:schemeClr val="accent2"/>
                </a:solidFill>
                <a:latin typeface="Arial"/>
                <a:cs typeface="Arial"/>
              </a:rPr>
              <a:t>Guides can can </a:t>
            </a:r>
            <a:r>
              <a:rPr lang="en-US" sz="1200" b="0" dirty="0">
                <a:solidFill>
                  <a:schemeClr val="accent2"/>
                </a:solidFill>
                <a:latin typeface="Arial"/>
                <a:cs typeface="Arial"/>
              </a:rPr>
              <a:t>easily be bumped and moved </a:t>
            </a:r>
            <a:r>
              <a:rPr lang="en-US" sz="1200" b="0" dirty="0" smtClean="0">
                <a:solidFill>
                  <a:schemeClr val="accent2"/>
                </a:solidFill>
                <a:latin typeface="Arial"/>
                <a:cs typeface="Arial"/>
              </a:rPr>
              <a:t>accidentally.  </a:t>
            </a:r>
          </a:p>
          <a:p>
            <a:pPr lvl="0" defTabSz="1218936">
              <a:spcBef>
                <a:spcPts val="800"/>
              </a:spcBef>
              <a:defRPr/>
            </a:pPr>
            <a:r>
              <a:rPr lang="en-US" sz="1200" dirty="0" smtClean="0">
                <a:solidFill>
                  <a:schemeClr val="accent2"/>
                </a:solidFill>
                <a:latin typeface="Arial"/>
                <a:cs typeface="Arial"/>
              </a:rPr>
              <a:t>This slide layout show you how to reset your guides. </a:t>
            </a:r>
            <a:endParaRPr lang="en-US" sz="1200" dirty="0">
              <a:solidFill>
                <a:schemeClr val="accent2"/>
              </a:solidFill>
              <a:latin typeface="Arial"/>
              <a:cs typeface="Arial"/>
            </a:endParaRPr>
          </a:p>
          <a:p>
            <a:pPr lvl="0" defTabSz="1218936">
              <a:spcBef>
                <a:spcPts val="800"/>
              </a:spcBef>
              <a:defRPr/>
            </a:pPr>
            <a:r>
              <a:rPr lang="en-US" sz="1200" b="1" dirty="0" smtClean="0">
                <a:solidFill>
                  <a:schemeClr val="accent2"/>
                </a:solidFill>
                <a:latin typeface="Arial"/>
                <a:cs typeface="Arial"/>
              </a:rPr>
              <a:t>NOTE: </a:t>
            </a:r>
            <a:r>
              <a:rPr lang="en-US" sz="1200" dirty="0" smtClean="0">
                <a:solidFill>
                  <a:schemeClr val="accent2"/>
                </a:solidFill>
                <a:latin typeface="Arial"/>
                <a:cs typeface="Arial"/>
              </a:rPr>
              <a:t>When </a:t>
            </a:r>
            <a:r>
              <a:rPr lang="en-US" sz="1200" dirty="0">
                <a:solidFill>
                  <a:schemeClr val="accent2"/>
                </a:solidFill>
                <a:latin typeface="Arial"/>
                <a:cs typeface="Arial"/>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Arial"/>
                <a:cs typeface="Arial"/>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Insert </a:t>
            </a:r>
            <a:r>
              <a:rPr lang="en-US" sz="1200" b="1" dirty="0" smtClean="0">
                <a:solidFill>
                  <a:schemeClr val="accent2"/>
                </a:solidFill>
                <a:latin typeface="Arial"/>
                <a:cs typeface="Arial"/>
              </a:rPr>
              <a:t>a new slide</a:t>
            </a:r>
            <a:r>
              <a:rPr lang="en-US" sz="1200" b="1" baseline="0" dirty="0" smtClean="0">
                <a:solidFill>
                  <a:schemeClr val="accent2"/>
                </a:solidFill>
                <a:latin typeface="Arial"/>
                <a:cs typeface="Arial"/>
              </a:rPr>
              <a:t> </a:t>
            </a:r>
            <a:r>
              <a:rPr lang="en-US" sz="1200" b="1" dirty="0" smtClean="0">
                <a:solidFill>
                  <a:schemeClr val="accent2"/>
                </a:solidFill>
                <a:latin typeface="Arial"/>
                <a:cs typeface="Arial"/>
              </a:rPr>
              <a:t>the using the Guide </a:t>
            </a:r>
            <a:r>
              <a:rPr lang="en-US" sz="1200" b="1" dirty="0">
                <a:solidFill>
                  <a:schemeClr val="accent2"/>
                </a:solidFill>
                <a:latin typeface="Arial"/>
                <a:cs typeface="Arial"/>
              </a:rPr>
              <a:t>Layout </a:t>
            </a:r>
            <a:r>
              <a:rPr lang="en-US" sz="1200" b="1" dirty="0" smtClean="0">
                <a:solidFill>
                  <a:schemeClr val="accent2"/>
                </a:solidFill>
                <a:latin typeface="Arial"/>
                <a:cs typeface="Arial"/>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Do </a:t>
            </a:r>
            <a:r>
              <a:rPr lang="en-US" sz="1200" b="1" dirty="0">
                <a:solidFill>
                  <a:schemeClr val="accent2"/>
                </a:solidFill>
                <a:latin typeface="Arial"/>
                <a:cs typeface="Arial"/>
              </a:rPr>
              <a:t>your guides align with the orange lines in the new slide?  </a:t>
            </a:r>
            <a:r>
              <a:rPr lang="en-US" sz="1200" dirty="0">
                <a:solidFill>
                  <a:schemeClr val="accent2"/>
                </a:solidFill>
                <a:latin typeface="Arial"/>
                <a:cs typeface="Arial"/>
              </a:rPr>
              <a:t>If yes, your guides are set, if not, proceed </a:t>
            </a:r>
            <a:r>
              <a:rPr lang="en-US" sz="1200" dirty="0" smtClean="0">
                <a:solidFill>
                  <a:schemeClr val="accent2"/>
                </a:solidFill>
                <a:latin typeface="Arial"/>
                <a:cs typeface="Arial"/>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Once guides are reset, delete the Guide Layout Slide</a:t>
            </a:r>
            <a:endParaRPr lang="en-US" sz="1200" b="1" dirty="0">
              <a:solidFill>
                <a:schemeClr val="accent2"/>
              </a:solidFill>
              <a:latin typeface="Arial"/>
              <a:cs typeface="Arial"/>
            </a:endParaRPr>
          </a:p>
          <a:p>
            <a:pPr lvl="0" defTabSz="1218936">
              <a:spcBef>
                <a:spcPts val="800"/>
              </a:spcBef>
              <a:defRPr/>
            </a:pPr>
            <a:endParaRPr lang="en-US" sz="1300" dirty="0">
              <a:solidFill>
                <a:schemeClr val="accent2"/>
              </a:solidFill>
              <a:latin typeface="Arial"/>
              <a:cs typeface="Arial"/>
            </a:endParaRPr>
          </a:p>
          <a:p>
            <a:pPr lvl="0">
              <a:spcBef>
                <a:spcPts val="800"/>
              </a:spcBef>
            </a:pPr>
            <a:endParaRPr lang="en-US" sz="1300" dirty="0">
              <a:solidFill>
                <a:schemeClr val="accent2"/>
              </a:solidFill>
              <a:latin typeface="Arial"/>
              <a:cs typeface="Arial"/>
            </a:endParaRPr>
          </a:p>
        </p:txBody>
      </p:sp>
      <p:sp>
        <p:nvSpPr>
          <p:cNvPr id="12" name="Right Arrow 11"/>
          <p:cNvSpPr/>
          <p:nvPr userDrawn="1"/>
        </p:nvSpPr>
        <p:spPr>
          <a:xfrm rot="8100000" flipH="1">
            <a:off x="1109096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4" name="Right Arrow 13"/>
          <p:cNvSpPr/>
          <p:nvPr userDrawn="1"/>
        </p:nvSpPr>
        <p:spPr>
          <a:xfrm rot="13500000">
            <a:off x="64999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5" name="Right Arrow 14"/>
          <p:cNvSpPr/>
          <p:nvPr userDrawn="1"/>
        </p:nvSpPr>
        <p:spPr>
          <a:xfrm rot="13500000" flipH="1" flipV="1">
            <a:off x="11090961"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6" name="Right Arrow 15"/>
          <p:cNvSpPr/>
          <p:nvPr userDrawn="1"/>
        </p:nvSpPr>
        <p:spPr>
          <a:xfrm rot="8100000" flipV="1">
            <a:off x="649990"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22" name="Content Placeholder 16"/>
          <p:cNvSpPr txBox="1">
            <a:spLocks/>
          </p:cNvSpPr>
          <p:nvPr userDrawn="1"/>
        </p:nvSpPr>
        <p:spPr>
          <a:xfrm>
            <a:off x="588963" y="1640462"/>
            <a:ext cx="5505450"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rPr>
              <a:t>What are Drawing Guides?  </a:t>
            </a:r>
          </a:p>
          <a:p>
            <a:pPr>
              <a:spcBef>
                <a:spcPts val="800"/>
              </a:spcBef>
            </a:pPr>
            <a:r>
              <a:rPr lang="en-US" sz="1200" dirty="0" smtClean="0">
                <a:solidFill>
                  <a:schemeClr val="accent2"/>
                </a:solidFill>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rPr>
              <a:t>This template has pre-made guides that delineate where your workspace is.  </a:t>
            </a:r>
            <a:r>
              <a:rPr lang="en-US" sz="1200" b="1" dirty="0">
                <a:solidFill>
                  <a:schemeClr val="accent2"/>
                </a:solidFill>
              </a:rPr>
              <a:t/>
            </a:r>
            <a:br>
              <a:rPr lang="en-US" sz="1200" b="1" dirty="0">
                <a:solidFill>
                  <a:schemeClr val="accent2"/>
                </a:solidFill>
              </a:rPr>
            </a:br>
            <a:r>
              <a:rPr lang="en-US" sz="1200" b="1" dirty="0" smtClean="0">
                <a:solidFill>
                  <a:schemeClr val="accent1"/>
                </a:solidFill>
              </a:rPr>
              <a:t/>
            </a:r>
            <a:br>
              <a:rPr lang="en-US" sz="1200" b="1" dirty="0" smtClean="0">
                <a:solidFill>
                  <a:schemeClr val="accent1"/>
                </a:solidFill>
              </a:rPr>
            </a:br>
            <a:r>
              <a:rPr lang="en-US" sz="1600" b="1" dirty="0" smtClean="0">
                <a:solidFill>
                  <a:schemeClr val="accent1"/>
                </a:solidFill>
              </a:rPr>
              <a:t>How </a:t>
            </a:r>
            <a:r>
              <a:rPr lang="en-US" sz="1600" b="1" dirty="0">
                <a:solidFill>
                  <a:schemeClr val="accent1"/>
                </a:solidFill>
              </a:rPr>
              <a:t>to Turn Guides On and </a:t>
            </a:r>
            <a:r>
              <a:rPr lang="en-US" sz="1600" b="1" dirty="0" smtClean="0">
                <a:solidFill>
                  <a:schemeClr val="accent1"/>
                </a:solidFill>
              </a:rPr>
              <a:t>Off</a:t>
            </a:r>
          </a:p>
          <a:p>
            <a:pPr>
              <a:spcBef>
                <a:spcPts val="800"/>
              </a:spcBef>
              <a:buClr>
                <a:schemeClr val="accent3"/>
              </a:buClr>
            </a:pPr>
            <a:r>
              <a:rPr lang="en-US" sz="1200" b="1" dirty="0" smtClean="0">
                <a:solidFill>
                  <a:schemeClr val="accent2"/>
                </a:solidFill>
              </a:rPr>
              <a:t>Windows: </a:t>
            </a:r>
            <a:r>
              <a:rPr lang="en-US" sz="1200" dirty="0" smtClean="0">
                <a:solidFill>
                  <a:schemeClr val="accent2"/>
                </a:solidFill>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rPr>
              <a:t>Mac 2011: </a:t>
            </a:r>
            <a:r>
              <a:rPr lang="en-US" sz="1200" dirty="0" smtClean="0">
                <a:solidFill>
                  <a:schemeClr val="accent2"/>
                </a:solidFill>
              </a:rPr>
              <a:t>Control + Option + Command + G or </a:t>
            </a:r>
            <a:br>
              <a:rPr lang="en-US" sz="1200" dirty="0" smtClean="0">
                <a:solidFill>
                  <a:schemeClr val="accent2"/>
                </a:solidFill>
              </a:rPr>
            </a:br>
            <a:r>
              <a:rPr lang="en-US" sz="1200" dirty="0" smtClean="0">
                <a:solidFill>
                  <a:schemeClr val="accent2"/>
                </a:solidFill>
              </a:rPr>
              <a:t>View&gt;Guides&gt;Static Guides</a:t>
            </a:r>
          </a:p>
          <a:p>
            <a:pPr>
              <a:spcBef>
                <a:spcPts val="800"/>
              </a:spcBef>
              <a:buClr>
                <a:schemeClr val="accent3"/>
              </a:buClr>
              <a:defRPr/>
            </a:pPr>
            <a:r>
              <a:rPr lang="en-US" sz="1200" b="1" dirty="0" smtClean="0">
                <a:solidFill>
                  <a:schemeClr val="accent2"/>
                </a:solidFill>
              </a:rPr>
              <a:t>MAC 2008:   </a:t>
            </a:r>
            <a:r>
              <a:rPr lang="en-US" sz="1200" dirty="0" smtClean="0">
                <a:solidFill>
                  <a:schemeClr val="accent2"/>
                </a:solidFill>
              </a:rPr>
              <a:t>Command + G or View&gt;Guides&gt;Static Guides</a:t>
            </a:r>
          </a:p>
        </p:txBody>
      </p:sp>
      <p:sp>
        <p:nvSpPr>
          <p:cNvPr id="23" name="TextBox 22"/>
          <p:cNvSpPr txBox="1"/>
          <p:nvPr userDrawn="1"/>
        </p:nvSpPr>
        <p:spPr>
          <a:xfrm>
            <a:off x="67691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rPr>
              <a:t>The left and right top and bottom corners are the only area you should work</a:t>
            </a:r>
            <a:r>
              <a:rPr lang="en-US" sz="1400" baseline="0" dirty="0" smtClean="0">
                <a:solidFill>
                  <a:schemeClr val="accent1">
                    <a:lumMod val="75000"/>
                  </a:schemeClr>
                </a:solidFill>
              </a:rPr>
              <a:t> within on each slide. </a:t>
            </a:r>
            <a:endParaRPr lang="en-US" sz="1400" dirty="0" smtClean="0">
              <a:solidFill>
                <a:schemeClr val="accent1">
                  <a:lumMod val="75000"/>
                </a:schemeClr>
              </a:solidFill>
            </a:endParaRPr>
          </a:p>
        </p:txBody>
      </p:sp>
      <p:sp>
        <p:nvSpPr>
          <p:cNvPr id="17" name="Title 1"/>
          <p:cNvSpPr>
            <a:spLocks noGrp="1"/>
          </p:cNvSpPr>
          <p:nvPr>
            <p:ph type="title" hasCustomPrompt="1"/>
          </p:nvPr>
        </p:nvSpPr>
        <p:spPr>
          <a:xfrm>
            <a:off x="609441" y="292100"/>
            <a:ext cx="10969943" cy="444500"/>
          </a:xfrm>
        </p:spPr>
        <p:txBody>
          <a:bodyPr/>
          <a:lstStyle/>
          <a:p>
            <a:r>
              <a:rPr lang="en-US" dirty="0" smtClean="0"/>
              <a:t>Standard Drawing Guide Placement Layout Slide (Margins)</a:t>
            </a:r>
            <a:endParaRPr lang="en-US" dirty="0"/>
          </a:p>
        </p:txBody>
      </p:sp>
      <p:sp>
        <p:nvSpPr>
          <p:cNvPr id="18" name="Text Placeholder 6"/>
          <p:cNvSpPr>
            <a:spLocks noGrp="1"/>
          </p:cNvSpPr>
          <p:nvPr>
            <p:ph type="body" sz="quarter" idx="10" hasCustomPrompt="1"/>
          </p:nvPr>
        </p:nvSpPr>
        <p:spPr>
          <a:xfrm>
            <a:off x="609600" y="854180"/>
            <a:ext cx="10972800" cy="368300"/>
          </a:xfrm>
        </p:spPr>
        <p:txBody>
          <a:bodyPr>
            <a:normAutofit/>
          </a:bodyPr>
          <a:lstStyle>
            <a:lvl1pPr marL="0" indent="0">
              <a:buNone/>
              <a:defRPr sz="1800">
                <a:solidFill>
                  <a:schemeClr val="accent1"/>
                </a:solidFill>
              </a:defRPr>
            </a:lvl1pPr>
          </a:lstStyle>
          <a:p>
            <a:r>
              <a:rPr lang="en-US" dirty="0" smtClean="0"/>
              <a:t>Use this layout for realigning basic drawing guides or reference them as needed</a:t>
            </a:r>
            <a:endParaRPr lang="en-US" dirty="0"/>
          </a:p>
        </p:txBody>
      </p:sp>
      <p:cxnSp>
        <p:nvCxnSpPr>
          <p:cNvPr id="21" name="Straight Connector 20"/>
          <p:cNvCxnSpPr/>
          <p:nvPr userDrawn="1"/>
        </p:nvCxnSpPr>
        <p:spPr>
          <a:xfrm rot="16200000">
            <a:off x="6094412" y="-53514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16200000">
            <a:off x="6094412" y="-49831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 Blue. Short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141740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Type setup-DO NOT U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Case Study | Client Name</a:t>
            </a:r>
            <a:endParaRPr lang="en-US" dirty="0"/>
          </a:p>
        </p:txBody>
      </p:sp>
      <p:sp>
        <p:nvSpPr>
          <p:cNvPr id="9" name="Content Placeholder 44"/>
          <p:cNvSpPr>
            <a:spLocks noGrp="1"/>
          </p:cNvSpPr>
          <p:nvPr>
            <p:ph sz="quarter" idx="10"/>
          </p:nvPr>
        </p:nvSpPr>
        <p:spPr>
          <a:xfrm>
            <a:off x="614363" y="1117600"/>
            <a:ext cx="7221537" cy="5041900"/>
          </a:xfrm>
        </p:spPr>
        <p:txBody>
          <a:bodyPr/>
          <a:lstStyle>
            <a:lvl1pPr>
              <a:defRPr>
                <a:solidFill>
                  <a:schemeClr val="accent5"/>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830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 Cover - White (print friendly)">
    <p:spTree>
      <p:nvGrpSpPr>
        <p:cNvPr id="1" name=""/>
        <p:cNvGrpSpPr/>
        <p:nvPr/>
      </p:nvGrpSpPr>
      <p:grpSpPr>
        <a:xfrm>
          <a:off x="0" y="0"/>
          <a:ext cx="0" cy="0"/>
          <a:chOff x="0" y="0"/>
          <a:chExt cx="0" cy="0"/>
        </a:xfrm>
      </p:grpSpPr>
      <p:pic>
        <p:nvPicPr>
          <p:cNvPr id="8" name="Picture 7"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rgbClr val="22262E"/>
                </a:solidFill>
                <a:latin typeface="Arial"/>
                <a:cs typeface="Arial"/>
              </a:defRPr>
            </a:lvl1pPr>
          </a:lstStyle>
          <a:p>
            <a:r>
              <a:rPr lang="en-US" dirty="0" smtClean="0"/>
              <a:t>THANK YOU</a:t>
            </a:r>
            <a:endParaRPr lang="en-US" dirty="0"/>
          </a:p>
        </p:txBody>
      </p:sp>
      <p:pic>
        <p:nvPicPr>
          <p:cNvPr id="5" name="Picture 4"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Tree>
    <p:extLst>
      <p:ext uri="{BB962C8B-B14F-4D97-AF65-F5344CB8AC3E}">
        <p14:creationId xmlns:p14="http://schemas.microsoft.com/office/powerpoint/2010/main" val="1434000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 Cover - BLUE">
    <p:bg>
      <p:bgPr>
        <a:solidFill>
          <a:schemeClr val="tx2"/>
        </a:solidFill>
        <a:effectLst/>
      </p:bgPr>
    </p:bg>
    <p:spTree>
      <p:nvGrpSpPr>
        <p:cNvPr id="1" name=""/>
        <p:cNvGrpSpPr/>
        <p:nvPr/>
      </p:nvGrpSpPr>
      <p:grpSpPr>
        <a:xfrm>
          <a:off x="0" y="0"/>
          <a:ext cx="0" cy="0"/>
          <a:chOff x="0" y="0"/>
          <a:chExt cx="0" cy="0"/>
        </a:xfrm>
      </p:grpSpPr>
      <p:pic>
        <p:nvPicPr>
          <p:cNvPr id="9" name="Picture 8"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chemeClr val="bg1"/>
                </a:solidFill>
                <a:latin typeface="Arial"/>
                <a:cs typeface="Arial"/>
              </a:defRPr>
            </a:lvl1pPr>
          </a:lstStyle>
          <a:p>
            <a:r>
              <a:rPr lang="en-US" dirty="0" smtClean="0"/>
              <a:t>THANK YOU</a:t>
            </a:r>
            <a:endParaRPr lang="en-US" dirty="0"/>
          </a:p>
        </p:txBody>
      </p:sp>
      <p:pic>
        <p:nvPicPr>
          <p:cNvPr id="5" name="Picture 4" descr="SGM_twoTone_Reversed.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740" y="5961434"/>
            <a:ext cx="2616944" cy="369056"/>
          </a:xfrm>
          <a:prstGeom prst="rect">
            <a:avLst/>
          </a:prstGeom>
        </p:spPr>
      </p:pic>
    </p:spTree>
    <p:extLst>
      <p:ext uri="{BB962C8B-B14F-4D97-AF65-F5344CB8AC3E}">
        <p14:creationId xmlns:p14="http://schemas.microsoft.com/office/powerpoint/2010/main" val="155169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sz="2800"/>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711015" y="990600"/>
            <a:ext cx="11274663" cy="5334000"/>
          </a:xfrm>
        </p:spPr>
        <p:txBody>
          <a:bodyPr/>
          <a:lstStyle>
            <a:lvl1pPr>
              <a:lnSpc>
                <a:spcPts val="1400"/>
              </a:lnSpc>
              <a:spcBef>
                <a:spcPts val="400"/>
              </a:spcBef>
              <a:spcAft>
                <a:spcPts val="0"/>
              </a:spcAft>
              <a:defRPr sz="1800"/>
            </a:lvl1pPr>
            <a:lvl2pPr>
              <a:lnSpc>
                <a:spcPts val="1400"/>
              </a:lnSpc>
              <a:spcBef>
                <a:spcPts val="400"/>
              </a:spcBef>
              <a:spcAft>
                <a:spcPts val="0"/>
              </a:spcAft>
              <a:defRPr sz="16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5835260"/>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977" y="522288"/>
            <a:ext cx="10978407" cy="5016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94629"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1174"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519204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0977" y="522288"/>
            <a:ext cx="10978407" cy="5016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94629"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81174" y="1282700"/>
            <a:ext cx="5383398"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81174" y="3683000"/>
            <a:ext cx="5383398"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617835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White (print friendly). Long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
        <p:nvSpPr>
          <p:cNvPr id="10"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chemeClr val="tx1"/>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11"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263694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 White (print friendly). Short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026" y="5960450"/>
            <a:ext cx="2679624" cy="372861"/>
          </a:xfrm>
          <a:prstGeom prst="rect">
            <a:avLst/>
          </a:prstGeom>
        </p:spPr>
      </p:pic>
      <p:sp>
        <p:nvSpPr>
          <p:cNvPr id="6"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22262E"/>
                </a:solidFill>
                <a:latin typeface="+mj-lt"/>
                <a:cs typeface="SapientSansRegular"/>
              </a:defRPr>
            </a:lvl1pPr>
          </a:lstStyle>
          <a:p>
            <a:r>
              <a:rPr lang="en-US" dirty="0" smtClean="0"/>
              <a:t>TITLE OF THE PRESENTATION</a:t>
            </a:r>
            <a:endParaRPr lang="en-US" dirty="0"/>
          </a:p>
        </p:txBody>
      </p:sp>
      <p:sp>
        <p:nvSpPr>
          <p:cNvPr id="7"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val="163749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 Divider - Blue">
    <p:bg>
      <p:bgPr>
        <a:solidFill>
          <a:schemeClr val="tx2"/>
        </a:solidFill>
        <a:effectLst/>
      </p:bgPr>
    </p:bg>
    <p:spTree>
      <p:nvGrpSpPr>
        <p:cNvPr id="1" name=""/>
        <p:cNvGrpSpPr/>
        <p:nvPr/>
      </p:nvGrpSpPr>
      <p:grpSpPr>
        <a:xfrm>
          <a:off x="0" y="0"/>
          <a:ext cx="0" cy="0"/>
          <a:chOff x="0" y="0"/>
          <a:chExt cx="0" cy="0"/>
        </a:xfrm>
      </p:grpSpPr>
      <p:pic>
        <p:nvPicPr>
          <p:cNvPr id="12" name="Picture 11" descr="blueCover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49080"/>
          </a:xfrm>
          <a:prstGeom prst="rect">
            <a:avLst/>
          </a:prstGeom>
        </p:spPr>
      </p:pic>
      <p:sp>
        <p:nvSpPr>
          <p:cNvPr id="3"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bg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9128364" cy="553998"/>
          </a:xfrm>
        </p:spPr>
        <p:txBody>
          <a:bodyPr lIns="0" tIns="0" rIns="0" bIns="0" anchor="b" anchorCtr="0">
            <a:noAutofit/>
          </a:bodyPr>
          <a:lstStyle>
            <a:lvl1pPr>
              <a:defRPr sz="3800" spc="-80">
                <a:solidFill>
                  <a:schemeClr val="bg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9128364" cy="292388"/>
          </a:xfrm>
        </p:spPr>
        <p:txBody>
          <a:bodyPr lIns="0" tIns="0" rIns="0" bIns="0">
            <a:noAutofit/>
          </a:bodyPr>
          <a:lstStyle>
            <a:lvl1pPr marL="0" indent="0" algn="l">
              <a:buNone/>
              <a:defRPr sz="1700" b="0" i="1">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9750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 Divider - White (print friendly)">
    <p:spTree>
      <p:nvGrpSpPr>
        <p:cNvPr id="1" name=""/>
        <p:cNvGrpSpPr/>
        <p:nvPr/>
      </p:nvGrpSpPr>
      <p:grpSpPr>
        <a:xfrm>
          <a:off x="0" y="0"/>
          <a:ext cx="0" cy="0"/>
          <a:chOff x="0" y="0"/>
          <a:chExt cx="0" cy="0"/>
        </a:xfrm>
      </p:grpSpPr>
      <p:pic>
        <p:nvPicPr>
          <p:cNvPr id="7" name="Picture 6" descr="WhiteCo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accent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10969864" cy="553998"/>
          </a:xfrm>
        </p:spPr>
        <p:txBody>
          <a:bodyPr lIns="0" tIns="0" rIns="0" bIns="0" anchor="b" anchorCtr="0">
            <a:noAutofit/>
          </a:bodyPr>
          <a:lstStyle>
            <a:lvl1pPr>
              <a:defRPr sz="3800" spc="-80">
                <a:solidFill>
                  <a:srgbClr val="22262E"/>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10969864" cy="292388"/>
          </a:xfrm>
        </p:spPr>
        <p:txBody>
          <a:bodyPr lIns="0" tIns="0" rIns="0" bIns="0">
            <a:noAutofit/>
          </a:bodyPr>
          <a:lstStyle>
            <a:lvl1pPr marL="0" indent="0" algn="l">
              <a:buNone/>
              <a:defRPr sz="1700" b="0" i="1">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
        <p:nvSpPr>
          <p:cNvPr id="10" name="Rectangle 9"/>
          <p:cNvSpPr/>
          <p:nvPr userDrawn="1"/>
        </p:nvSpPr>
        <p:spPr>
          <a:xfrm>
            <a:off x="482600" y="6248400"/>
            <a:ext cx="3429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39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descr="adgenda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755900" cy="3136900"/>
          </a:xfrm>
          <a:prstGeom prst="rect">
            <a:avLst/>
          </a:prstGeom>
        </p:spPr>
      </p:pic>
      <p:sp>
        <p:nvSpPr>
          <p:cNvPr id="3" name="Content Placeholder 2"/>
          <p:cNvSpPr>
            <a:spLocks noGrp="1"/>
          </p:cNvSpPr>
          <p:nvPr>
            <p:ph idx="1"/>
          </p:nvPr>
        </p:nvSpPr>
        <p:spPr>
          <a:xfrm>
            <a:off x="6096000" y="1127918"/>
            <a:ext cx="5483384" cy="5031582"/>
          </a:xfrm>
        </p:spPr>
        <p:txBody>
          <a:bodyPr anchor="ctr" anchorCtr="0">
            <a:normAutofit/>
          </a:bodyPr>
          <a:lstStyle>
            <a:lvl1pPr marL="444500" indent="-457200">
              <a:spcBef>
                <a:spcPts val="1600"/>
              </a:spcBef>
              <a:buFont typeface="+mj-lt"/>
              <a:buAutoNum type="arabicPeriod"/>
              <a:defRPr sz="2000"/>
            </a:lvl1pPr>
            <a:lvl2pPr marL="660400" indent="-342900">
              <a:buFont typeface="Wingdings" charset="2"/>
              <a:buChar char="§"/>
              <a:defRPr sz="1800"/>
            </a:lvl2pPr>
            <a:lvl3pPr marL="952500" indent="-342900">
              <a:buFont typeface="Wingdings" charset="2"/>
              <a:buChar char="§"/>
              <a:defRPr sz="1700"/>
            </a:lvl3pPr>
            <a:lvl4pPr marL="1257300" indent="-241300">
              <a:defRPr sz="1600"/>
            </a:lvl4pPr>
            <a:lvl5pPr marL="1498600" indent="-241300">
              <a:defRPr sz="15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txBox="1">
            <a:spLocks/>
          </p:cNvSpPr>
          <p:nvPr userDrawn="1"/>
        </p:nvSpPr>
        <p:spPr>
          <a:xfrm>
            <a:off x="603011" y="2956738"/>
            <a:ext cx="10969864" cy="553998"/>
          </a:xfrm>
          <a:prstGeom prst="rect">
            <a:avLst/>
          </a:prstGeom>
        </p:spPr>
        <p:txBody>
          <a:bodyPr vert="horz" lIns="0" tIns="0" rIns="0" bIns="0" rtlCol="0" anchor="b" anchorCtr="0">
            <a:noAutofit/>
          </a:bodyPr>
          <a:lstStyle>
            <a:lvl1pPr algn="l" defTabSz="457200" rtl="0" eaLnBrk="1" latinLnBrk="0" hangingPunct="1">
              <a:spcBef>
                <a:spcPct val="0"/>
              </a:spcBef>
              <a:buNone/>
              <a:defRPr sz="3800" b="1" kern="1200" spc="-80">
                <a:solidFill>
                  <a:srgbClr val="22262E"/>
                </a:solidFill>
                <a:latin typeface="Arial"/>
                <a:ea typeface="+mj-ea"/>
                <a:cs typeface="Arial"/>
              </a:defRPr>
            </a:lvl1pPr>
          </a:lstStyle>
          <a:p>
            <a:r>
              <a:rPr lang="en-US" dirty="0" smtClean="0"/>
              <a:t>AGENDA</a:t>
            </a:r>
            <a:endParaRPr lang="en-US" dirty="0"/>
          </a:p>
        </p:txBody>
      </p:sp>
    </p:spTree>
    <p:extLst>
      <p:ext uri="{BB962C8B-B14F-4D97-AF65-F5344CB8AC3E}">
        <p14:creationId xmlns:p14="http://schemas.microsoft.com/office/powerpoint/2010/main" val="215771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3083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609441" y="868300"/>
            <a:ext cx="10969943" cy="503158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endParaRPr lang="en-US" dirty="0"/>
          </a:p>
        </p:txBody>
      </p:sp>
    </p:spTree>
    <p:extLst>
      <p:ext uri="{BB962C8B-B14F-4D97-AF65-F5344CB8AC3E}">
        <p14:creationId xmlns:p14="http://schemas.microsoft.com/office/powerpoint/2010/main" val="408143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92100"/>
            <a:ext cx="10969943" cy="444500"/>
          </a:xfrm>
          <a:prstGeom prst="rect">
            <a:avLst/>
          </a:prstGeom>
        </p:spPr>
        <p:txBody>
          <a:bodyPr vert="horz" lIns="0" tIns="4572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869242"/>
            <a:ext cx="10969943" cy="503158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pic>
        <p:nvPicPr>
          <p:cNvPr id="12" name="Picture 11" descr="SapientGM_Logo_BugRed.eps"/>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75724" y="6327465"/>
            <a:ext cx="139546" cy="279091"/>
          </a:xfrm>
          <a:prstGeom prst="rect">
            <a:avLst/>
          </a:prstGeom>
        </p:spPr>
      </p:pic>
      <p:sp>
        <p:nvSpPr>
          <p:cNvPr id="13" name="Text Box 37"/>
          <p:cNvSpPr txBox="1">
            <a:spLocks noChangeArrowheads="1"/>
          </p:cNvSpPr>
          <p:nvPr userDrawn="1"/>
        </p:nvSpPr>
        <p:spPr bwMode="auto">
          <a:xfrm>
            <a:off x="7531722" y="6370886"/>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a:lnSpc>
                <a:spcPct val="101000"/>
              </a:lnSpc>
              <a:spcBef>
                <a:spcPct val="50000"/>
              </a:spcBef>
            </a:pPr>
            <a:r>
              <a:rPr lang="en-US" sz="800" b="0" dirty="0" smtClean="0">
                <a:solidFill>
                  <a:schemeClr val="bg1">
                    <a:lumMod val="50000"/>
                  </a:schemeClr>
                </a:solidFill>
                <a:latin typeface="SapientSansMedium"/>
                <a:cs typeface="SapientSansMedium"/>
              </a:rPr>
              <a:t>© 2016 SAPIENT GLOBAL MARKETS</a:t>
            </a:r>
            <a:r>
              <a:rPr lang="en-US" sz="800" b="0" baseline="0" dirty="0" smtClean="0">
                <a:solidFill>
                  <a:schemeClr val="bg1">
                    <a:lumMod val="50000"/>
                  </a:schemeClr>
                </a:solidFill>
                <a:latin typeface="SapientSansMedium"/>
                <a:cs typeface="SapientSansMedium"/>
              </a:rPr>
              <a:t>    </a:t>
            </a:r>
            <a:r>
              <a:rPr lang="en-US" sz="800" b="0" dirty="0" smtClean="0">
                <a:solidFill>
                  <a:schemeClr val="bg1">
                    <a:lumMod val="50000"/>
                  </a:schemeClr>
                </a:solidFill>
                <a:latin typeface="SapientSansMedium"/>
                <a:cs typeface="SapientSansMedium"/>
              </a:rPr>
              <a:t>|   CONFIDENTIAL</a:t>
            </a:r>
            <a:endParaRPr lang="en-US" sz="800" b="0" dirty="0">
              <a:solidFill>
                <a:schemeClr val="bg1">
                  <a:lumMod val="50000"/>
                </a:schemeClr>
              </a:solidFill>
              <a:latin typeface="SapientSansMedium"/>
              <a:cs typeface="SapientSansMedium"/>
            </a:endParaRPr>
          </a:p>
        </p:txBody>
      </p:sp>
      <p:sp>
        <p:nvSpPr>
          <p:cNvPr id="14" name="Text Box 14"/>
          <p:cNvSpPr txBox="1">
            <a:spLocks noChangeArrowheads="1"/>
          </p:cNvSpPr>
          <p:nvPr userDrawn="1"/>
        </p:nvSpPr>
        <p:spPr bwMode="auto">
          <a:xfrm>
            <a:off x="11158139" y="6313039"/>
            <a:ext cx="410526" cy="323273"/>
          </a:xfrm>
          <a:prstGeom prst="rect">
            <a:avLst/>
          </a:prstGeom>
          <a:noFill/>
          <a:ln w="9525">
            <a:no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ts val="0"/>
              </a:spcBef>
              <a:spcAft>
                <a:spcPts val="0"/>
              </a:spcAft>
              <a:defRPr/>
            </a:pPr>
            <a:r>
              <a:rPr lang="en-US" sz="1000" b="1" dirty="0" smtClean="0">
                <a:solidFill>
                  <a:srgbClr val="7F7F7F"/>
                </a:solidFill>
                <a:latin typeface="Arial"/>
                <a:cs typeface="Arial"/>
              </a:rPr>
              <a:t> </a:t>
            </a:r>
            <a:fld id="{7C87A295-8D85-F746-99EC-7334C6390154}" type="slidenum">
              <a:rPr lang="en-US" sz="1000" b="1" smtClean="0">
                <a:solidFill>
                  <a:srgbClr val="7F7F7F"/>
                </a:solidFill>
                <a:latin typeface="Arial"/>
                <a:cs typeface="Arial"/>
              </a:rPr>
              <a:pPr algn="r" fontAlgn="auto">
                <a:lnSpc>
                  <a:spcPct val="101000"/>
                </a:lnSpc>
                <a:spcBef>
                  <a:spcPts val="0"/>
                </a:spcBef>
                <a:spcAft>
                  <a:spcPts val="0"/>
                </a:spcAft>
                <a:defRPr/>
              </a:pPr>
              <a:t>‹#›</a:t>
            </a:fld>
            <a:endParaRPr lang="en-US" sz="1000" b="1" dirty="0" smtClean="0">
              <a:solidFill>
                <a:srgbClr val="7F7F7F"/>
              </a:solidFill>
              <a:latin typeface="Arial"/>
              <a:cs typeface="Arial"/>
            </a:endParaRPr>
          </a:p>
        </p:txBody>
      </p:sp>
    </p:spTree>
    <p:extLst>
      <p:ext uri="{BB962C8B-B14F-4D97-AF65-F5344CB8AC3E}">
        <p14:creationId xmlns:p14="http://schemas.microsoft.com/office/powerpoint/2010/main" val="216525912"/>
      </p:ext>
    </p:extLst>
  </p:cSld>
  <p:clrMap bg1="lt1" tx1="dk1" bg2="lt2" tx2="dk2" accent1="accent1" accent2="accent2" accent3="accent3" accent4="accent4" accent5="accent5" accent6="accent6" hlink="hlink" folHlink="folHlink"/>
  <p:sldLayoutIdLst>
    <p:sldLayoutId id="2147483658" r:id="rId1"/>
    <p:sldLayoutId id="2147483713" r:id="rId2"/>
    <p:sldLayoutId id="2147483659" r:id="rId3"/>
    <p:sldLayoutId id="2147483714" r:id="rId4"/>
    <p:sldLayoutId id="2147483660" r:id="rId5"/>
    <p:sldLayoutId id="2147483661" r:id="rId6"/>
    <p:sldLayoutId id="2147483682" r:id="rId7"/>
    <p:sldLayoutId id="2147483683" r:id="rId8"/>
    <p:sldLayoutId id="2147483672" r:id="rId9"/>
    <p:sldLayoutId id="2147483684" r:id="rId10"/>
    <p:sldLayoutId id="2147483674" r:id="rId11"/>
    <p:sldLayoutId id="2147483685" r:id="rId12"/>
    <p:sldLayoutId id="2147483687" r:id="rId13"/>
    <p:sldLayoutId id="2147483688" r:id="rId14"/>
    <p:sldLayoutId id="2147483677" r:id="rId15"/>
    <p:sldLayoutId id="2147483678" r:id="rId16"/>
    <p:sldLayoutId id="2147483679" r:id="rId17"/>
    <p:sldLayoutId id="2147483690" r:id="rId18"/>
    <p:sldLayoutId id="2147483686" r:id="rId19"/>
    <p:sldLayoutId id="2147483712" r:id="rId20"/>
    <p:sldLayoutId id="2147483663" r:id="rId21"/>
    <p:sldLayoutId id="2147483662" r:id="rId22"/>
    <p:sldLayoutId id="2147483715" r:id="rId23"/>
    <p:sldLayoutId id="2147483716" r:id="rId24"/>
    <p:sldLayoutId id="2147483717" r:id="rId25"/>
  </p:sldLayoutIdLst>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www.tutorialspoint.com/java/java_inheritance.ht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7.xml"/><Relationship Id="rId7" Type="http://schemas.openxmlformats.org/officeDocument/2006/relationships/image" Target="../media/image29.png"/><Relationship Id="rId2" Type="http://schemas.openxmlformats.org/officeDocument/2006/relationships/slideLayout" Target="../slideLayouts/slideLayout24.xml"/><Relationship Id="rId1" Type="http://schemas.openxmlformats.org/officeDocument/2006/relationships/vmlDrawing" Target="../drawings/vmlDrawing2.vml"/><Relationship Id="rId6" Type="http://schemas.openxmlformats.org/officeDocument/2006/relationships/image" Target="../media/image36.jpeg"/><Relationship Id="rId11" Type="http://schemas.openxmlformats.org/officeDocument/2006/relationships/image" Target="../media/image40.jpeg"/><Relationship Id="rId5" Type="http://schemas.openxmlformats.org/officeDocument/2006/relationships/image" Target="../media/image35.emf"/><Relationship Id="rId10" Type="http://schemas.openxmlformats.org/officeDocument/2006/relationships/image" Target="../media/image39.jpeg"/><Relationship Id="rId4" Type="http://schemas.openxmlformats.org/officeDocument/2006/relationships/oleObject" Target="../embeddings/oleObject2.bin"/><Relationship Id="rId9"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vmlDrawing" Target="../drawings/vmlDrawing3.vml"/><Relationship Id="rId5" Type="http://schemas.openxmlformats.org/officeDocument/2006/relationships/image" Target="../media/image4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42.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vmlDrawing" Target="../drawings/vmlDrawing5.vml"/><Relationship Id="rId5" Type="http://schemas.openxmlformats.org/officeDocument/2006/relationships/image" Target="../media/image43.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vmlDrawing" Target="../drawings/vmlDrawing7.vml"/><Relationship Id="rId5" Type="http://schemas.openxmlformats.org/officeDocument/2006/relationships/image" Target="../media/image45.e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tackoverflow.com/questions/12013448/encapsulation-vs-data-hiding-java" TargetMode="External"/><Relationship Id="rId2" Type="http://schemas.openxmlformats.org/officeDocument/2006/relationships/hyperlink" Target="http://docs.oracle.com/javase/tutorial/java/concepts/index.html" TargetMode="External"/><Relationship Id="rId1" Type="http://schemas.openxmlformats.org/officeDocument/2006/relationships/slideLayout" Target="../slideLayouts/slideLayout11.xml"/><Relationship Id="rId6" Type="http://schemas.openxmlformats.org/officeDocument/2006/relationships/hyperlink" Target="http://www.tutorialspoint.com/object_oriented_analysis_design/ooad_object_oriented_model.htm" TargetMode="External"/><Relationship Id="rId5" Type="http://schemas.openxmlformats.org/officeDocument/2006/relationships/hyperlink" Target="http://stackoverflow.com/questions/11881552/implementation-difference-between-aggregation-and-composition-in-java" TargetMode="External"/><Relationship Id="rId4" Type="http://schemas.openxmlformats.org/officeDocument/2006/relationships/hyperlink" Target="http://www.developer.com/java/data/implementing-generalization-and-specialization-in-java.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wrap="square" lIns="0" tIns="0" rIns="0" bIns="0">
            <a:noAutofit/>
          </a:bodyPr>
          <a:lstStyle>
            <a:lvl1pPr>
              <a:lnSpc>
                <a:spcPct val="90000"/>
              </a:lnSpc>
              <a:defRPr sz="3800" b="0" i="0" spc="0">
                <a:solidFill>
                  <a:schemeClr val="accent5"/>
                </a:solidFill>
                <a:latin typeface="SapientSansRegular"/>
                <a:cs typeface="SapientSansRegular"/>
              </a:defRPr>
            </a:lvl1pPr>
          </a:lstStyle>
          <a:p>
            <a:r>
              <a:rPr lang="en-US" altLang="en-US" dirty="0"/>
              <a:t>Object Oriented Programming (OOP) </a:t>
            </a:r>
            <a:endParaRPr lang="en-US" b="1" dirty="0">
              <a:solidFill>
                <a:schemeClr val="bg1"/>
              </a:solidFill>
              <a:latin typeface="+mj-lt"/>
            </a:endParaRPr>
          </a:p>
        </p:txBody>
      </p:sp>
      <p:sp>
        <p:nvSpPr>
          <p:cNvPr id="7" name="Text Placeholder 14"/>
          <p:cNvSpPr>
            <a:spLocks noGrp="1"/>
          </p:cNvSpPr>
          <p:nvPr>
            <p:ph type="body" sz="quarter" idx="10"/>
          </p:nvPr>
        </p:nvSpPr>
        <p:spPr/>
        <p:txBody>
          <a:bodyPr lIns="0" tIns="0" rIns="0" bIns="0">
            <a:noAutofit/>
          </a:bodyPr>
          <a:lstStyle>
            <a:lvl1pPr marL="0" indent="0">
              <a:buNone/>
              <a:defRPr sz="3000" spc="0">
                <a:ln>
                  <a:noFill/>
                </a:ln>
                <a:solidFill>
                  <a:schemeClr val="accent1"/>
                </a:solidFill>
                <a:latin typeface="SapientSansRegular"/>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latin typeface="+mj-lt"/>
              </a:rPr>
              <a:t>August 19, </a:t>
            </a:r>
            <a:r>
              <a:rPr lang="en-US" dirty="0" smtClean="0">
                <a:latin typeface="+mj-lt"/>
              </a:rPr>
              <a:t>2016</a:t>
            </a:r>
          </a:p>
        </p:txBody>
      </p:sp>
    </p:spTree>
    <p:extLst>
      <p:ext uri="{BB962C8B-B14F-4D97-AF65-F5344CB8AC3E}">
        <p14:creationId xmlns:p14="http://schemas.microsoft.com/office/powerpoint/2010/main" val="365260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Data Hiding</a:t>
            </a:r>
          </a:p>
        </p:txBody>
      </p:sp>
      <p:sp>
        <p:nvSpPr>
          <p:cNvPr id="15363" name="Content Placeholder 2"/>
          <p:cNvSpPr>
            <a:spLocks noGrp="1"/>
          </p:cNvSpPr>
          <p:nvPr>
            <p:ph sz="quarter" idx="10"/>
          </p:nvPr>
        </p:nvSpPr>
        <p:spPr>
          <a:xfrm>
            <a:off x="711015" y="1066800"/>
            <a:ext cx="6094413" cy="5257800"/>
          </a:xfrm>
        </p:spPr>
        <p:txBody>
          <a:bodyPr/>
          <a:lstStyle/>
          <a:p>
            <a:pPr algn="just">
              <a:spcAft>
                <a:spcPct val="0"/>
              </a:spcAft>
            </a:pPr>
            <a:r>
              <a:rPr lang="en-US" altLang="en-US" sz="1600" smtClean="0"/>
              <a:t>An object should not disclose all its attributes and behaviors.</a:t>
            </a:r>
          </a:p>
          <a:p>
            <a:pPr algn="just">
              <a:spcAft>
                <a:spcPct val="0"/>
              </a:spcAft>
            </a:pPr>
            <a:endParaRPr lang="en-US" altLang="en-US" sz="1600" smtClean="0"/>
          </a:p>
          <a:p>
            <a:pPr algn="just">
              <a:spcAft>
                <a:spcPct val="0"/>
              </a:spcAft>
            </a:pPr>
            <a:r>
              <a:rPr lang="en-US" altLang="en-US" sz="1600" smtClean="0"/>
              <a:t>It  should reveal only the required methods which the other object require to interact with.</a:t>
            </a:r>
          </a:p>
          <a:p>
            <a:pPr algn="just">
              <a:spcAft>
                <a:spcPct val="0"/>
              </a:spcAft>
            </a:pPr>
            <a:endParaRPr lang="en-US" altLang="en-US" sz="1600" smtClean="0"/>
          </a:p>
          <a:p>
            <a:pPr algn="just">
              <a:spcAft>
                <a:spcPct val="0"/>
              </a:spcAft>
            </a:pPr>
            <a:r>
              <a:rPr lang="en-US" altLang="en-US" sz="1600" smtClean="0"/>
              <a:t>These methods which need to be exposed to other objects define the interface of the class.</a:t>
            </a:r>
          </a:p>
          <a:p>
            <a:pPr algn="just">
              <a:spcAft>
                <a:spcPct val="0"/>
              </a:spcAft>
            </a:pPr>
            <a:endParaRPr lang="en-US" altLang="en-US" sz="1600" smtClean="0"/>
          </a:p>
          <a:p>
            <a:pPr algn="just">
              <a:spcAft>
                <a:spcPct val="0"/>
              </a:spcAft>
            </a:pPr>
            <a:r>
              <a:rPr lang="en-US" altLang="en-US" sz="1600" smtClean="0"/>
              <a:t>For ex. An object to sort a list of employees should only expose the method which accepts list of employees as parameter and the algorithm to sort the employees should be hidden from the other object.</a:t>
            </a:r>
          </a:p>
          <a:p>
            <a:pPr algn="just">
              <a:spcAft>
                <a:spcPct val="0"/>
              </a:spcAft>
            </a:pPr>
            <a:endParaRPr lang="en-US" altLang="en-US" sz="1600" smtClean="0"/>
          </a:p>
        </p:txBody>
      </p:sp>
      <p:pic>
        <p:nvPicPr>
          <p:cNvPr id="15364" name="Picture 4" descr="Hi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736" y="762000"/>
            <a:ext cx="395502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2606"/>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Encapsulation is not Information Hiding</a:t>
            </a:r>
          </a:p>
        </p:txBody>
      </p:sp>
      <p:sp>
        <p:nvSpPr>
          <p:cNvPr id="16387" name="Content Placeholder 2"/>
          <p:cNvSpPr>
            <a:spLocks noGrp="1"/>
          </p:cNvSpPr>
          <p:nvPr>
            <p:ph sz="quarter" idx="10"/>
          </p:nvPr>
        </p:nvSpPr>
        <p:spPr/>
        <p:txBody>
          <a:bodyPr/>
          <a:lstStyle/>
          <a:p>
            <a:pPr>
              <a:spcAft>
                <a:spcPct val="0"/>
              </a:spcAft>
            </a:pPr>
            <a:endParaRPr lang="en-US" altLang="en-US" smtClean="0"/>
          </a:p>
          <a:p>
            <a:pPr>
              <a:lnSpc>
                <a:spcPct val="100000"/>
              </a:lnSpc>
              <a:spcAft>
                <a:spcPct val="0"/>
              </a:spcAft>
            </a:pPr>
            <a:r>
              <a:rPr lang="en-US" altLang="en-US" sz="1600" smtClean="0"/>
              <a:t>Encapsulation is just the container we need to place our similar items like fields and methods, While Data Hiding is protecting your data from outside world (Clients and Consumers)</a:t>
            </a:r>
          </a:p>
          <a:p>
            <a:pPr>
              <a:lnSpc>
                <a:spcPct val="100000"/>
              </a:lnSpc>
              <a:spcAft>
                <a:spcPct val="0"/>
              </a:spcAft>
            </a:pPr>
            <a:r>
              <a:rPr lang="en-US" altLang="en-US" sz="1600" smtClean="0"/>
              <a:t>Data Hiding is not possible without Encapsulation. You can't hide your data without putting it in some form of container. But yes Encapsulation is possible without hiding your data. Put all things public and you can the see the affect.</a:t>
            </a:r>
          </a:p>
          <a:p>
            <a:pPr>
              <a:lnSpc>
                <a:spcPct val="100000"/>
              </a:lnSpc>
              <a:spcAft>
                <a:spcPct val="0"/>
              </a:spcAft>
            </a:pPr>
            <a:r>
              <a:rPr lang="en-US" altLang="en-US" sz="1600" smtClean="0"/>
              <a:t>Keeping instance variable and getters/setters methods as public is still Encapsulation but this way we are not achieving Data Hiding.</a:t>
            </a:r>
          </a:p>
        </p:txBody>
      </p:sp>
    </p:spTree>
    <p:extLst>
      <p:ext uri="{BB962C8B-B14F-4D97-AF65-F5344CB8AC3E}">
        <p14:creationId xmlns:p14="http://schemas.microsoft.com/office/powerpoint/2010/main" val="48041406"/>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Encapsulation is not Information Hiding (Contd..)</a:t>
            </a:r>
          </a:p>
        </p:txBody>
      </p:sp>
      <p:sp>
        <p:nvSpPr>
          <p:cNvPr id="10243" name="Content Placeholder 2"/>
          <p:cNvSpPr>
            <a:spLocks noGrp="1"/>
          </p:cNvSpPr>
          <p:nvPr>
            <p:ph sz="quarter" idx="10"/>
          </p:nvPr>
        </p:nvSpPr>
        <p:spPr>
          <a:xfrm>
            <a:off x="609441" y="990600"/>
            <a:ext cx="11274663" cy="5334000"/>
          </a:xfrm>
        </p:spPr>
        <p:txBody>
          <a:bodyPr/>
          <a:lstStyle/>
          <a:p>
            <a:pPr marL="0" indent="0">
              <a:lnSpc>
                <a:spcPct val="100000"/>
              </a:lnSpc>
              <a:spcAft>
                <a:spcPct val="0"/>
              </a:spcAft>
              <a:buFont typeface="Wingdings" panose="05000000000000000000" pitchFamily="2" charset="2"/>
              <a:buNone/>
              <a:defRPr/>
            </a:pPr>
            <a:r>
              <a:rPr lang="en-US" altLang="en-US" sz="1600" dirty="0" smtClean="0"/>
              <a:t>Consider a </a:t>
            </a:r>
            <a:r>
              <a:rPr lang="en-US" altLang="en-US" sz="1600" dirty="0" smtClean="0">
                <a:solidFill>
                  <a:schemeClr val="accent1">
                    <a:lumMod val="60000"/>
                    <a:lumOff val="40000"/>
                  </a:schemeClr>
                </a:solidFill>
              </a:rPr>
              <a:t>class</a:t>
            </a:r>
            <a:r>
              <a:rPr lang="en-US" altLang="en-US" sz="1600" dirty="0" smtClean="0"/>
              <a:t> Position-</a:t>
            </a:r>
          </a:p>
          <a:p>
            <a:pPr marL="0" indent="0">
              <a:lnSpc>
                <a:spcPct val="100000"/>
              </a:lnSpc>
              <a:spcAft>
                <a:spcPct val="0"/>
              </a:spcAft>
              <a:buFont typeface="Arial" charset="0"/>
              <a:buNone/>
              <a:defRPr/>
            </a:pPr>
            <a:endParaRPr lang="en-US" altLang="en-US" sz="1600" dirty="0" smtClean="0"/>
          </a:p>
          <a:p>
            <a:pPr marL="0" indent="0">
              <a:lnSpc>
                <a:spcPct val="100000"/>
              </a:lnSpc>
              <a:spcAft>
                <a:spcPct val="0"/>
              </a:spcAft>
              <a:buFont typeface="Arial" charset="0"/>
              <a:buNone/>
              <a:defRPr/>
            </a:pPr>
            <a:endParaRPr lang="en-US" altLang="en-US" sz="1600" dirty="0" smtClean="0"/>
          </a:p>
          <a:p>
            <a:pPr marL="0" indent="0">
              <a:lnSpc>
                <a:spcPct val="100000"/>
              </a:lnSpc>
              <a:spcAft>
                <a:spcPct val="0"/>
              </a:spcAft>
              <a:buFont typeface="Arial" charset="0"/>
              <a:buNone/>
              <a:defRPr/>
            </a:pPr>
            <a:endParaRPr lang="en-US" altLang="en-US" sz="1600" dirty="0" smtClean="0"/>
          </a:p>
          <a:p>
            <a:pPr>
              <a:lnSpc>
                <a:spcPct val="100000"/>
              </a:lnSpc>
              <a:spcAft>
                <a:spcPct val="0"/>
              </a:spcAft>
              <a:defRPr/>
            </a:pPr>
            <a:r>
              <a:rPr lang="en-US" altLang="en-US" sz="1400" dirty="0" smtClean="0"/>
              <a:t>At present Position is nothing but a bag of data. </a:t>
            </a:r>
          </a:p>
          <a:p>
            <a:pPr>
              <a:lnSpc>
                <a:spcPct val="100000"/>
              </a:lnSpc>
              <a:spcAft>
                <a:spcPct val="0"/>
              </a:spcAft>
              <a:defRPr/>
            </a:pPr>
            <a:r>
              <a:rPr lang="en-US" altLang="en-US" sz="1400" dirty="0" smtClean="0"/>
              <a:t>To utilize those objects of Position, class </a:t>
            </a:r>
            <a:r>
              <a:rPr lang="en-US" altLang="en-US" sz="1400" dirty="0" err="1" smtClean="0"/>
              <a:t>PositionUtility</a:t>
            </a:r>
            <a:r>
              <a:rPr lang="en-US" altLang="en-US" sz="1400" dirty="0" smtClean="0"/>
              <a:t> contains methods for calculating the distance and heading.</a:t>
            </a:r>
          </a:p>
          <a:p>
            <a:pPr marL="0" indent="0">
              <a:spcAft>
                <a:spcPct val="0"/>
              </a:spcAft>
              <a:buFont typeface="Arial" charset="0"/>
              <a:buNone/>
              <a:defRPr/>
            </a:pPr>
            <a:endParaRPr lang="en-US" altLang="en-US" dirty="0" smtClean="0"/>
          </a:p>
          <a:p>
            <a:pPr marL="0" indent="0">
              <a:spcAft>
                <a:spcPct val="0"/>
              </a:spcAft>
              <a:buFont typeface="Arial" charset="0"/>
              <a:buNone/>
              <a:defRPr/>
            </a:pPr>
            <a:r>
              <a:rPr lang="en-US" altLang="en-US" dirty="0" smtClean="0"/>
              <a:t>	</a:t>
            </a:r>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smtClean="0"/>
          </a:p>
          <a:p>
            <a:pPr marL="0" indent="0">
              <a:spcAft>
                <a:spcPct val="0"/>
              </a:spcAft>
              <a:buFont typeface="Arial" charset="0"/>
              <a:buNone/>
              <a:defRPr/>
            </a:pPr>
            <a:endParaRPr lang="en-US" altLang="en-US" sz="1600" dirty="0"/>
          </a:p>
          <a:p>
            <a:pPr marL="0" indent="0">
              <a:spcAft>
                <a:spcPct val="0"/>
              </a:spcAft>
              <a:buFont typeface="Arial" charset="0"/>
              <a:buNone/>
              <a:defRPr/>
            </a:pPr>
            <a:r>
              <a:rPr lang="en-US" altLang="en-US" sz="1400" dirty="0" smtClean="0"/>
              <a:t>Are Position </a:t>
            </a:r>
            <a:r>
              <a:rPr lang="en-US" altLang="en-US" sz="1400" dirty="0"/>
              <a:t>and </a:t>
            </a:r>
            <a:r>
              <a:rPr lang="en-US" altLang="en-US" sz="1400" dirty="0" err="1"/>
              <a:t>PositionUtility</a:t>
            </a:r>
            <a:r>
              <a:rPr lang="en-US" altLang="en-US" sz="1400" dirty="0"/>
              <a:t> are not properly Object Oriented though JAVA is OO </a:t>
            </a:r>
            <a:r>
              <a:rPr lang="en-US" altLang="en-US" sz="1400" dirty="0" smtClean="0"/>
              <a:t>language</a:t>
            </a:r>
            <a:r>
              <a:rPr lang="en-US" altLang="en-US" sz="1400" dirty="0"/>
              <a:t> </a:t>
            </a:r>
            <a:r>
              <a:rPr lang="en-US" altLang="en-US" sz="1400" dirty="0" smtClean="0">
                <a:solidFill>
                  <a:schemeClr val="accent1">
                    <a:lumMod val="60000"/>
                    <a:lumOff val="40000"/>
                  </a:schemeClr>
                </a:solidFill>
              </a:rPr>
              <a:t>???</a:t>
            </a:r>
            <a:r>
              <a:rPr lang="en-US" altLang="en-US" sz="1400" dirty="0" smtClean="0"/>
              <a:t> – </a:t>
            </a:r>
            <a:r>
              <a:rPr lang="en-US" altLang="en-US" sz="1400" b="1" dirty="0" smtClean="0">
                <a:solidFill>
                  <a:schemeClr val="accent1">
                    <a:lumMod val="60000"/>
                    <a:lumOff val="40000"/>
                  </a:schemeClr>
                </a:solidFill>
              </a:rPr>
              <a:t>NO</a:t>
            </a:r>
          </a:p>
          <a:p>
            <a:pPr marL="0" indent="0">
              <a:spcAft>
                <a:spcPct val="0"/>
              </a:spcAft>
              <a:buFont typeface="Arial" charset="0"/>
              <a:buNone/>
              <a:defRPr/>
            </a:pPr>
            <a:endParaRPr lang="en-US" altLang="en-US" sz="1600" dirty="0" smtClean="0"/>
          </a:p>
          <a:p>
            <a:pPr>
              <a:spcAft>
                <a:spcPct val="0"/>
              </a:spcAft>
              <a:defRPr/>
            </a:pPr>
            <a:r>
              <a:rPr lang="en-US" altLang="en-US" sz="1400" dirty="0" smtClean="0"/>
              <a:t>Here </a:t>
            </a:r>
            <a:r>
              <a:rPr lang="en-US" altLang="en-US" sz="1400" dirty="0"/>
              <a:t>position is simple data structure and </a:t>
            </a:r>
            <a:r>
              <a:rPr lang="en-US" altLang="en-US" sz="1400" dirty="0" err="1"/>
              <a:t>PositionUtility</a:t>
            </a:r>
            <a:r>
              <a:rPr lang="en-US" altLang="en-US" sz="1400" dirty="0"/>
              <a:t> is repository of </a:t>
            </a:r>
            <a:r>
              <a:rPr lang="en-US" altLang="en-US" sz="1400" dirty="0" err="1"/>
              <a:t>mehtods</a:t>
            </a:r>
            <a:r>
              <a:rPr lang="en-US" altLang="en-US" sz="1400" dirty="0"/>
              <a:t>.</a:t>
            </a:r>
          </a:p>
          <a:p>
            <a:pPr marL="0" indent="0">
              <a:spcAft>
                <a:spcPct val="0"/>
              </a:spcAft>
              <a:buFont typeface="Arial" charset="0"/>
              <a:buNone/>
              <a:defRPr/>
            </a:pPr>
            <a:endParaRPr lang="en-US" altLang="en-US" sz="1600" b="1" dirty="0" smtClean="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8" y="1381126"/>
            <a:ext cx="3351927"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35" y="3048000"/>
            <a:ext cx="7059361"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722837"/>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Encapsulation is not Information Hiding (Contd..)</a:t>
            </a:r>
          </a:p>
        </p:txBody>
      </p:sp>
      <p:sp>
        <p:nvSpPr>
          <p:cNvPr id="3" name="Content Placeholder 2"/>
          <p:cNvSpPr>
            <a:spLocks noGrp="1"/>
          </p:cNvSpPr>
          <p:nvPr>
            <p:ph sz="quarter" idx="10"/>
          </p:nvPr>
        </p:nvSpPr>
        <p:spPr/>
        <p:txBody>
          <a:bodyPr/>
          <a:lstStyle/>
          <a:p>
            <a:pPr marL="0" indent="0">
              <a:buFont typeface="Arial" charset="0"/>
              <a:buNone/>
              <a:defRPr/>
            </a:pPr>
            <a:r>
              <a:rPr lang="en-US" sz="1400" dirty="0" smtClean="0"/>
              <a:t>Bundle the data with methods in Position class:</a:t>
            </a:r>
          </a:p>
          <a:p>
            <a:pPr marL="0" indent="0">
              <a:buFont typeface="Arial" charset="0"/>
              <a:buNone/>
              <a:defRPr/>
            </a:pPr>
            <a:r>
              <a:rPr lang="en-US" dirty="0" smtClean="0"/>
              <a:t>	</a:t>
            </a:r>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smtClean="0"/>
          </a:p>
          <a:p>
            <a:pPr marL="0" indent="0">
              <a:buFont typeface="Arial" charset="0"/>
              <a:buNone/>
              <a:defRPr/>
            </a:pPr>
            <a:endParaRPr lang="en-US" dirty="0"/>
          </a:p>
          <a:p>
            <a:pPr marL="0" indent="0">
              <a:buFont typeface="Arial" charset="0"/>
              <a:buNone/>
              <a:defRPr/>
            </a:pPr>
            <a:endParaRPr lang="en-US" dirty="0" smtClean="0"/>
          </a:p>
          <a:p>
            <a:pPr marL="0" indent="0">
              <a:buFont typeface="Arial" charset="0"/>
              <a:buNone/>
              <a:defRPr/>
            </a:pPr>
            <a:endParaRPr lang="en-US" dirty="0"/>
          </a:p>
          <a:p>
            <a:pPr>
              <a:defRPr/>
            </a:pPr>
            <a:r>
              <a:rPr lang="en-US" sz="1400" dirty="0" smtClean="0"/>
              <a:t>This </a:t>
            </a:r>
            <a:r>
              <a:rPr lang="en-US" sz="1400" dirty="0">
                <a:solidFill>
                  <a:schemeClr val="accent1">
                    <a:lumMod val="60000"/>
                    <a:lumOff val="40000"/>
                  </a:schemeClr>
                </a:solidFill>
              </a:rPr>
              <a:t>bundling</a:t>
            </a:r>
            <a:r>
              <a:rPr lang="en-US" sz="1400" dirty="0"/>
              <a:t> is called </a:t>
            </a:r>
            <a:r>
              <a:rPr lang="en-US" sz="1400" dirty="0">
                <a:solidFill>
                  <a:schemeClr val="accent1">
                    <a:lumMod val="60000"/>
                    <a:lumOff val="40000"/>
                  </a:schemeClr>
                </a:solidFill>
              </a:rPr>
              <a:t>Encapsulation</a:t>
            </a:r>
            <a:r>
              <a:rPr lang="en-US" sz="1400" dirty="0"/>
              <a:t>.</a:t>
            </a:r>
            <a:r>
              <a:rPr lang="en-US" dirty="0"/>
              <a:t> </a:t>
            </a:r>
          </a:p>
          <a:p>
            <a:pPr>
              <a:defRPr/>
            </a:pPr>
            <a:r>
              <a:rPr lang="en-US" sz="1400" dirty="0" smtClean="0"/>
              <a:t>As of now it do not provide any </a:t>
            </a:r>
            <a:r>
              <a:rPr lang="en-US" sz="1400" dirty="0" smtClean="0">
                <a:solidFill>
                  <a:schemeClr val="accent1">
                    <a:lumMod val="60000"/>
                    <a:lumOff val="40000"/>
                  </a:schemeClr>
                </a:solidFill>
              </a:rPr>
              <a:t>data protection or security</a:t>
            </a:r>
            <a:r>
              <a:rPr lang="en-US" sz="1400" dirty="0" smtClean="0"/>
              <a:t>. </a:t>
            </a:r>
            <a:r>
              <a:rPr lang="en-US" dirty="0" smtClean="0"/>
              <a:t>	</a:t>
            </a:r>
            <a:r>
              <a:rPr lang="en-US" dirty="0"/>
              <a:t>	</a:t>
            </a:r>
            <a:endParaRPr lang="en-US" dirty="0" smtClean="0"/>
          </a:p>
          <a:p>
            <a:pPr>
              <a:defRPr/>
            </a:pPr>
            <a:endParaRPr lang="en-US" dirty="0" smtClean="0"/>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9" y="1276350"/>
            <a:ext cx="6386436"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97686"/>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09441" y="304800"/>
            <a:ext cx="11274663" cy="685800"/>
          </a:xfrm>
        </p:spPr>
        <p:txBody>
          <a:bodyPr/>
          <a:lstStyle/>
          <a:p>
            <a:r>
              <a:rPr lang="en-US" altLang="en-US" smtClean="0"/>
              <a:t>Encapsulation is not Information Hiding (Contd..)</a:t>
            </a:r>
          </a:p>
        </p:txBody>
      </p:sp>
      <p:sp>
        <p:nvSpPr>
          <p:cNvPr id="12291" name="Content Placeholder 2"/>
          <p:cNvSpPr>
            <a:spLocks noGrp="1"/>
          </p:cNvSpPr>
          <p:nvPr>
            <p:ph sz="quarter" idx="10"/>
          </p:nvPr>
        </p:nvSpPr>
        <p:spPr/>
        <p:txBody>
          <a:bodyPr/>
          <a:lstStyle/>
          <a:p>
            <a:pPr>
              <a:spcAft>
                <a:spcPct val="0"/>
              </a:spcAft>
              <a:defRPr/>
            </a:pPr>
            <a:r>
              <a:rPr lang="en-US" altLang="en-US" sz="1400" dirty="0" smtClean="0">
                <a:solidFill>
                  <a:schemeClr val="accent1">
                    <a:lumMod val="60000"/>
                    <a:lumOff val="40000"/>
                  </a:schemeClr>
                </a:solidFill>
              </a:rPr>
              <a:t>Restrict the acceptable values </a:t>
            </a:r>
            <a:r>
              <a:rPr lang="en-US" altLang="en-US" sz="1400" dirty="0" smtClean="0"/>
              <a:t>of latitude and longitude through public setters. </a:t>
            </a:r>
            <a:r>
              <a:rPr lang="en-US" altLang="en-US" dirty="0" smtClean="0"/>
              <a:t>	</a:t>
            </a:r>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a:p>
          <a:p>
            <a:pPr>
              <a:spcAft>
                <a:spcPct val="0"/>
              </a:spcAft>
              <a:defRPr/>
            </a:pPr>
            <a:endParaRPr lang="en-US" altLang="en-US" dirty="0" smtClean="0"/>
          </a:p>
          <a:p>
            <a:pPr>
              <a:spcAft>
                <a:spcPct val="0"/>
              </a:spcAft>
              <a:defRPr/>
            </a:pPr>
            <a:endParaRPr lang="en-US" altLang="en-US" dirty="0" smtClean="0"/>
          </a:p>
          <a:p>
            <a:pPr>
              <a:spcAft>
                <a:spcPct val="0"/>
              </a:spcAft>
              <a:defRPr/>
            </a:pPr>
            <a:r>
              <a:rPr lang="en-US" altLang="en-US" sz="1400" dirty="0" smtClean="0"/>
              <a:t>Here </a:t>
            </a:r>
            <a:r>
              <a:rPr lang="en-US" altLang="en-US" sz="1400" dirty="0" smtClean="0">
                <a:solidFill>
                  <a:schemeClr val="accent1">
                    <a:lumMod val="60000"/>
                    <a:lumOff val="40000"/>
                  </a:schemeClr>
                </a:solidFill>
              </a:rPr>
              <a:t>Data (Information) hiding </a:t>
            </a:r>
            <a:r>
              <a:rPr lang="en-US" altLang="en-US" sz="1400" dirty="0" smtClean="0"/>
              <a:t>is implemented </a:t>
            </a:r>
            <a:r>
              <a:rPr lang="en-US" altLang="en-US" sz="1400" dirty="0" smtClean="0">
                <a:solidFill>
                  <a:schemeClr val="accent1">
                    <a:lumMod val="60000"/>
                    <a:lumOff val="40000"/>
                  </a:schemeClr>
                </a:solidFill>
              </a:rPr>
              <a:t>through</a:t>
            </a:r>
            <a:r>
              <a:rPr lang="en-US" altLang="en-US" sz="1400" dirty="0" smtClean="0"/>
              <a:t> </a:t>
            </a:r>
            <a:r>
              <a:rPr lang="en-US" altLang="en-US" sz="1400" dirty="0" smtClean="0">
                <a:solidFill>
                  <a:schemeClr val="accent1">
                    <a:lumMod val="60000"/>
                    <a:lumOff val="40000"/>
                  </a:schemeClr>
                </a:solidFill>
              </a:rPr>
              <a:t>Encapsulation</a:t>
            </a:r>
            <a:r>
              <a:rPr lang="en-US" altLang="en-US" sz="1400" dirty="0" smtClean="0"/>
              <a:t>..</a:t>
            </a:r>
            <a:endParaRPr lang="en-US" altLang="en-US" sz="1400" dirty="0"/>
          </a:p>
          <a:p>
            <a:pPr>
              <a:spcAft>
                <a:spcPct val="0"/>
              </a:spcAft>
              <a:defRPr/>
            </a:pPr>
            <a:endParaRPr lang="en-US" altLang="en-US" dirty="0" smtClean="0"/>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735" y="1371601"/>
            <a:ext cx="7846556"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5668635"/>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Why Data Hiding is Important</a:t>
            </a:r>
          </a:p>
        </p:txBody>
      </p:sp>
      <p:sp>
        <p:nvSpPr>
          <p:cNvPr id="3" name="Content Placeholder 2"/>
          <p:cNvSpPr>
            <a:spLocks noGrp="1"/>
          </p:cNvSpPr>
          <p:nvPr>
            <p:ph sz="quarter" idx="10"/>
          </p:nvPr>
        </p:nvSpPr>
        <p:spPr/>
        <p:txBody>
          <a:bodyPr/>
          <a:lstStyle/>
          <a:p>
            <a:pPr>
              <a:defRPr/>
            </a:pPr>
            <a:r>
              <a:rPr lang="en-US" dirty="0" smtClean="0"/>
              <a:t>Let’s look at below example</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marL="0" indent="0">
              <a:buFont typeface="Wingdings" panose="05000000000000000000" pitchFamily="2" charset="2"/>
              <a:buNone/>
              <a:defRPr/>
            </a:pPr>
            <a:endParaRPr lang="en-US" dirty="0" smtClean="0"/>
          </a:p>
          <a:p>
            <a:pPr marL="0" indent="0">
              <a:buFont typeface="Wingdings" panose="05000000000000000000" pitchFamily="2" charset="2"/>
              <a:buNone/>
              <a:defRPr/>
            </a:pPr>
            <a:r>
              <a:rPr lang="en-US" dirty="0" smtClean="0"/>
              <a:t>Now consider below main method:</a:t>
            </a:r>
          </a:p>
          <a:p>
            <a:pPr marL="0" indent="0">
              <a:buFont typeface="Wingdings" panose="05000000000000000000" pitchFamily="2" charset="2"/>
              <a:buNone/>
              <a:defRPr/>
            </a:pPr>
            <a:endParaRPr lang="en-US" dirty="0" smtClean="0"/>
          </a:p>
          <a:p>
            <a:pPr>
              <a:defRPr/>
            </a:pPr>
            <a:endParaRPr lang="en-US" dirty="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324" y="1295400"/>
            <a:ext cx="731329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907" y="5010150"/>
            <a:ext cx="4786653"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8751591"/>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Why Data Hiding is Important (Contd..)</a:t>
            </a:r>
          </a:p>
        </p:txBody>
      </p:sp>
      <p:sp>
        <p:nvSpPr>
          <p:cNvPr id="3" name="Content Placeholder 2"/>
          <p:cNvSpPr>
            <a:spLocks noGrp="1"/>
          </p:cNvSpPr>
          <p:nvPr>
            <p:ph sz="quarter" idx="10"/>
          </p:nvPr>
        </p:nvSpPr>
        <p:spPr/>
        <p:txBody>
          <a:bodyPr/>
          <a:lstStyle/>
          <a:p>
            <a:pPr>
              <a:lnSpc>
                <a:spcPct val="100000"/>
              </a:lnSpc>
              <a:defRPr/>
            </a:pPr>
            <a:r>
              <a:rPr lang="en-US" sz="1600" dirty="0" smtClean="0"/>
              <a:t>In main method below </a:t>
            </a:r>
            <a:r>
              <a:rPr lang="en-US" sz="1600" dirty="0"/>
              <a:t>line</a:t>
            </a:r>
            <a:r>
              <a:rPr lang="en-US" sz="1600" dirty="0" smtClean="0"/>
              <a:t> is offending -</a:t>
            </a:r>
          </a:p>
          <a:p>
            <a:pPr marL="233362" lvl="1" indent="0">
              <a:lnSpc>
                <a:spcPct val="100000"/>
              </a:lnSpc>
              <a:buFont typeface="Wingdings" panose="05000000000000000000" pitchFamily="2" charset="2"/>
              <a:buNone/>
              <a:defRPr/>
            </a:pPr>
            <a:r>
              <a:rPr lang="en-US" dirty="0" err="1" smtClean="0"/>
              <a:t>emp.age</a:t>
            </a:r>
            <a:r>
              <a:rPr lang="en-US" dirty="0" smtClean="0"/>
              <a:t> = - 30;</a:t>
            </a:r>
          </a:p>
          <a:p>
            <a:pPr lvl="1">
              <a:lnSpc>
                <a:spcPct val="100000"/>
              </a:lnSpc>
              <a:buFont typeface="Wingdings" panose="05000000000000000000" pitchFamily="2" charset="2"/>
              <a:buChar char="Ø"/>
              <a:defRPr/>
            </a:pPr>
            <a:endParaRPr lang="en-US" dirty="0" smtClean="0"/>
          </a:p>
          <a:p>
            <a:pPr marL="233362" lvl="1" indent="0">
              <a:lnSpc>
                <a:spcPct val="100000"/>
              </a:lnSpc>
              <a:buFont typeface="Wingdings" panose="05000000000000000000" pitchFamily="2" charset="2"/>
              <a:buNone/>
              <a:defRPr/>
            </a:pPr>
            <a:r>
              <a:rPr lang="en-US" dirty="0" smtClean="0"/>
              <a:t>We just have an employee with </a:t>
            </a:r>
            <a:r>
              <a:rPr lang="en-US" dirty="0" smtClean="0">
                <a:solidFill>
                  <a:schemeClr val="bg2">
                    <a:lumMod val="60000"/>
                    <a:lumOff val="40000"/>
                  </a:schemeClr>
                </a:solidFill>
              </a:rPr>
              <a:t>negative age</a:t>
            </a:r>
            <a:r>
              <a:rPr lang="en-US" dirty="0" smtClean="0"/>
              <a:t>??</a:t>
            </a:r>
          </a:p>
          <a:p>
            <a:pPr marL="233362" lvl="1" indent="0">
              <a:lnSpc>
                <a:spcPct val="100000"/>
              </a:lnSpc>
              <a:buFont typeface="Wingdings" panose="05000000000000000000" pitchFamily="2" charset="2"/>
              <a:buNone/>
              <a:defRPr/>
            </a:pPr>
            <a:endParaRPr lang="en-US" dirty="0"/>
          </a:p>
          <a:p>
            <a:pPr lvl="1">
              <a:lnSpc>
                <a:spcPct val="100000"/>
              </a:lnSpc>
              <a:buFont typeface="Wingdings" panose="05000000000000000000" pitchFamily="2" charset="2"/>
              <a:buChar char="Ø"/>
              <a:defRPr/>
            </a:pPr>
            <a:r>
              <a:rPr lang="en-US" dirty="0" smtClean="0"/>
              <a:t>To avoid such errors, Keep the information (variables) hidden (private) from outer world and expose setter behaviors where a level of control can be implemented. </a:t>
            </a:r>
          </a:p>
          <a:p>
            <a:pPr lvl="1">
              <a:lnSpc>
                <a:spcPct val="100000"/>
              </a:lnSpc>
              <a:buFont typeface="Wingdings" panose="05000000000000000000" pitchFamily="2" charset="2"/>
              <a:buChar char="Ø"/>
              <a:defRPr/>
            </a:pPr>
            <a:r>
              <a:rPr lang="en-US" dirty="0" smtClean="0"/>
              <a:t>Like we have the public </a:t>
            </a:r>
            <a:r>
              <a:rPr lang="en-US" dirty="0" err="1" smtClean="0"/>
              <a:t>setAge</a:t>
            </a:r>
            <a:r>
              <a:rPr lang="en-US" dirty="0" smtClean="0"/>
              <a:t>() method where in we are throwing </a:t>
            </a:r>
            <a:r>
              <a:rPr lang="en-US" dirty="0" err="1" smtClean="0"/>
              <a:t>IllegalArgumentException</a:t>
            </a:r>
            <a:r>
              <a:rPr lang="en-US" dirty="0" smtClean="0"/>
              <a:t> in case someone tries to set illegal value to age.</a:t>
            </a:r>
            <a:endParaRPr lang="en-US" dirty="0"/>
          </a:p>
          <a:p>
            <a:pPr marL="233362" lvl="1" indent="0">
              <a:buFont typeface="Wingdings" panose="05000000000000000000" pitchFamily="2" charset="2"/>
              <a:buNone/>
              <a:defRPr/>
            </a:pPr>
            <a:endParaRPr lang="en-US" dirty="0"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854" y="990601"/>
            <a:ext cx="2431417" cy="135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2540688"/>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Message Passing</a:t>
            </a:r>
          </a:p>
        </p:txBody>
      </p:sp>
      <p:sp>
        <p:nvSpPr>
          <p:cNvPr id="3" name="Content Placeholder 2"/>
          <p:cNvSpPr>
            <a:spLocks noGrp="1"/>
          </p:cNvSpPr>
          <p:nvPr>
            <p:ph sz="quarter" idx="10"/>
          </p:nvPr>
        </p:nvSpPr>
        <p:spPr>
          <a:xfrm>
            <a:off x="711015" y="1066800"/>
            <a:ext cx="5484971" cy="5257800"/>
          </a:xfrm>
        </p:spPr>
        <p:txBody>
          <a:bodyPr/>
          <a:lstStyle/>
          <a:p>
            <a:pPr>
              <a:defRPr/>
            </a:pPr>
            <a:r>
              <a:rPr lang="en-US" sz="1600" kern="1200" dirty="0"/>
              <a:t>Communication mechanism between objects</a:t>
            </a:r>
            <a:r>
              <a:rPr lang="en-US" sz="1600" kern="1200" dirty="0" smtClean="0"/>
              <a:t>.</a:t>
            </a:r>
          </a:p>
          <a:p>
            <a:pPr>
              <a:defRPr/>
            </a:pPr>
            <a:endParaRPr lang="en-US" sz="1600" kern="1200" dirty="0" smtClean="0"/>
          </a:p>
          <a:p>
            <a:pPr algn="just">
              <a:defRPr/>
            </a:pPr>
            <a:r>
              <a:rPr lang="en-US" altLang="en-US" sz="1600" dirty="0"/>
              <a:t>Company object can send message to Employee object through the method call and parameters</a:t>
            </a:r>
            <a:r>
              <a:rPr lang="en-US" altLang="en-US" sz="1600" dirty="0" smtClean="0"/>
              <a:t>.</a:t>
            </a:r>
          </a:p>
          <a:p>
            <a:pPr algn="just">
              <a:defRPr/>
            </a:pPr>
            <a:endParaRPr lang="en-US" altLang="en-US" sz="1600" dirty="0"/>
          </a:p>
          <a:p>
            <a:pPr algn="just">
              <a:defRPr/>
            </a:pPr>
            <a:r>
              <a:rPr lang="en-US" altLang="en-US" sz="1600" dirty="0"/>
              <a:t>Employee object will send the message back in terms of the response to the calling method.</a:t>
            </a:r>
          </a:p>
          <a:p>
            <a:pPr>
              <a:buFont typeface="Arial" pitchFamily="34" charset="0"/>
              <a:buChar char="•"/>
              <a:defRPr/>
            </a:pPr>
            <a:endParaRPr lang="en-US" sz="1600" kern="1200" dirty="0"/>
          </a:p>
          <a:p>
            <a:pPr>
              <a:defRPr/>
            </a:pPr>
            <a:r>
              <a:rPr lang="en-US" sz="1600" kern="1200" dirty="0" smtClean="0"/>
              <a:t>Any </a:t>
            </a:r>
            <a:r>
              <a:rPr lang="en-US" sz="1600" kern="1200" dirty="0"/>
              <a:t>application requires a number of objects interacting in a harmonious manner. Objects in a system may communicate with each other using message passing. </a:t>
            </a:r>
            <a:r>
              <a:rPr lang="en-US" sz="1600" kern="1200" dirty="0" smtClean="0"/>
              <a:t>The </a:t>
            </a:r>
            <a:r>
              <a:rPr lang="en-US" sz="1600" kern="1200" dirty="0"/>
              <a:t>features of message passing are:</a:t>
            </a:r>
          </a:p>
          <a:p>
            <a:pPr lvl="1">
              <a:defRPr/>
            </a:pPr>
            <a:r>
              <a:rPr lang="en-US" kern="1200" dirty="0"/>
              <a:t>Message passing between two objects is generally unidirectional.</a:t>
            </a:r>
          </a:p>
          <a:p>
            <a:pPr lvl="1">
              <a:defRPr/>
            </a:pPr>
            <a:r>
              <a:rPr lang="en-US" kern="1200" dirty="0"/>
              <a:t>Message passing enables all interactions between objects.</a:t>
            </a:r>
          </a:p>
          <a:p>
            <a:pPr lvl="1">
              <a:defRPr/>
            </a:pPr>
            <a:r>
              <a:rPr lang="en-US" kern="1200" dirty="0"/>
              <a:t>Message passing essentially involves invoking class methods.</a:t>
            </a:r>
          </a:p>
          <a:p>
            <a:pPr lvl="1">
              <a:defRPr/>
            </a:pPr>
            <a:r>
              <a:rPr lang="en-US" kern="1200" dirty="0"/>
              <a:t>Objects in different processes can be involved in message passing.</a:t>
            </a:r>
          </a:p>
          <a:p>
            <a:pPr>
              <a:buFont typeface="Arial" pitchFamily="34" charset="0"/>
              <a:buChar char="•"/>
              <a:defRPr/>
            </a:pPr>
            <a:endParaRPr lang="en-US" dirty="0"/>
          </a:p>
        </p:txBody>
      </p:sp>
      <p:grpSp>
        <p:nvGrpSpPr>
          <p:cNvPr id="22532" name="Group 37"/>
          <p:cNvGrpSpPr>
            <a:grpSpLocks/>
          </p:cNvGrpSpPr>
          <p:nvPr/>
        </p:nvGrpSpPr>
        <p:grpSpPr bwMode="auto">
          <a:xfrm>
            <a:off x="8123769" y="428626"/>
            <a:ext cx="2805969" cy="6048375"/>
            <a:chOff x="0" y="0"/>
            <a:chExt cx="2105025" cy="6048375"/>
          </a:xfrm>
        </p:grpSpPr>
        <p:grpSp>
          <p:nvGrpSpPr>
            <p:cNvPr id="22533" name="Group 38"/>
            <p:cNvGrpSpPr>
              <a:grpSpLocks/>
            </p:cNvGrpSpPr>
            <p:nvPr/>
          </p:nvGrpSpPr>
          <p:grpSpPr bwMode="auto">
            <a:xfrm>
              <a:off x="0" y="3638550"/>
              <a:ext cx="2105025" cy="2409825"/>
              <a:chOff x="0" y="0"/>
              <a:chExt cx="2105025" cy="2409825"/>
            </a:xfrm>
          </p:grpSpPr>
          <p:grpSp>
            <p:nvGrpSpPr>
              <p:cNvPr id="22552" name="Group 57"/>
              <p:cNvGrpSpPr>
                <a:grpSpLocks/>
              </p:cNvGrpSpPr>
              <p:nvPr/>
            </p:nvGrpSpPr>
            <p:grpSpPr bwMode="auto">
              <a:xfrm>
                <a:off x="0" y="0"/>
                <a:ext cx="2105025" cy="2171700"/>
                <a:chOff x="0" y="0"/>
                <a:chExt cx="2105025" cy="2171700"/>
              </a:xfrm>
            </p:grpSpPr>
            <p:grpSp>
              <p:nvGrpSpPr>
                <p:cNvPr id="22554" name="Group 59"/>
                <p:cNvGrpSpPr>
                  <a:grpSpLocks/>
                </p:cNvGrpSpPr>
                <p:nvPr/>
              </p:nvGrpSpPr>
              <p:grpSpPr bwMode="auto">
                <a:xfrm>
                  <a:off x="0" y="0"/>
                  <a:ext cx="2105025" cy="2171700"/>
                  <a:chOff x="0" y="0"/>
                  <a:chExt cx="2105025" cy="2171700"/>
                </a:xfrm>
              </p:grpSpPr>
              <p:grpSp>
                <p:nvGrpSpPr>
                  <p:cNvPr id="22556" name="Group 61"/>
                  <p:cNvGrpSpPr>
                    <a:grpSpLocks/>
                  </p:cNvGrpSpPr>
                  <p:nvPr/>
                </p:nvGrpSpPr>
                <p:grpSpPr bwMode="auto">
                  <a:xfrm>
                    <a:off x="0" y="0"/>
                    <a:ext cx="2105025" cy="2171700"/>
                    <a:chOff x="0" y="0"/>
                    <a:chExt cx="2105025" cy="2171700"/>
                  </a:xfrm>
                </p:grpSpPr>
                <p:sp>
                  <p:nvSpPr>
                    <p:cNvPr id="30" name="Oval 29"/>
                    <p:cNvSpPr/>
                    <p:nvPr/>
                  </p:nvSpPr>
                  <p:spPr>
                    <a:xfrm>
                      <a:off x="0" y="104775"/>
                      <a:ext cx="2000250" cy="1933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1" name="Oval 30"/>
                    <p:cNvSpPr/>
                    <p:nvPr/>
                  </p:nvSpPr>
                  <p:spPr>
                    <a:xfrm>
                      <a:off x="428625" y="514350"/>
                      <a:ext cx="1171575" cy="1133475"/>
                    </a:xfrm>
                    <a:prstGeom prst="ellipse">
                      <a:avLst/>
                    </a:prstGeom>
                  </p:spPr>
                  <p:style>
                    <a:lnRef idx="2">
                      <a:schemeClr val="accent4"/>
                    </a:lnRef>
                    <a:fillRef idx="1">
                      <a:schemeClr val="lt1"/>
                    </a:fillRef>
                    <a:effectRef idx="0">
                      <a:schemeClr val="accent4"/>
                    </a:effectRef>
                    <a:fontRef idx="minor">
                      <a:schemeClr val="dk1"/>
                    </a:fontRef>
                  </p:style>
                  <p:txBody>
                    <a:bodyPr anchor="ctr"/>
                    <a:lstStyle/>
                    <a:p>
                      <a:pPr>
                        <a:defRPr/>
                      </a:pPr>
                      <a:endParaRPr lang="en-US"/>
                    </a:p>
                  </p:txBody>
                </p:sp>
                <p:sp>
                  <p:nvSpPr>
                    <p:cNvPr id="32" name="Oval 31"/>
                    <p:cNvSpPr/>
                    <p:nvPr/>
                  </p:nvSpPr>
                  <p:spPr>
                    <a:xfrm>
                      <a:off x="923925" y="590550"/>
                      <a:ext cx="285750" cy="1714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cxnSp>
                  <p:nvCxnSpPr>
                    <p:cNvPr id="33" name="Straight Connector 32"/>
                    <p:cNvCxnSpPr/>
                    <p:nvPr/>
                  </p:nvCxnSpPr>
                  <p:spPr>
                    <a:xfrm>
                      <a:off x="161925" y="0"/>
                      <a:ext cx="1943100" cy="21717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5250" y="371475"/>
                      <a:ext cx="1952625" cy="127635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23950" y="876300"/>
                      <a:ext cx="190500" cy="190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sp>
                  <p:nvSpPr>
                    <p:cNvPr id="36" name="Isosceles Triangle 35"/>
                    <p:cNvSpPr/>
                    <p:nvPr/>
                  </p:nvSpPr>
                  <p:spPr>
                    <a:xfrm>
                      <a:off x="704850" y="857250"/>
                      <a:ext cx="276225" cy="2095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grpSp>
              <p:sp>
                <p:nvSpPr>
                  <p:cNvPr id="22557" name="Text Box 2"/>
                  <p:cNvSpPr txBox="1">
                    <a:spLocks noChangeArrowheads="1"/>
                  </p:cNvSpPr>
                  <p:nvPr/>
                </p:nvSpPr>
                <p:spPr bwMode="auto">
                  <a:xfrm>
                    <a:off x="752475" y="1200150"/>
                    <a:ext cx="5619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15000"/>
                      </a:lnSpc>
                      <a:spcBef>
                        <a:spcPct val="0"/>
                      </a:spcBef>
                      <a:spcAft>
                        <a:spcPts val="1000"/>
                      </a:spcAft>
                      <a:buClrTx/>
                      <a:buSzTx/>
                      <a:buFontTx/>
                      <a:buNone/>
                    </a:pPr>
                    <a:r>
                      <a:rPr lang="en-US" altLang="en-US" sz="1200" b="1">
                        <a:solidFill>
                          <a:schemeClr val="bg2"/>
                        </a:solidFill>
                        <a:latin typeface="Calibri" pitchFamily="34" charset="0"/>
                        <a:ea typeface="Calibri" pitchFamily="34" charset="0"/>
                        <a:cs typeface="Times New Roman" pitchFamily="18" charset="0"/>
                      </a:rPr>
                      <a:t>State</a:t>
                    </a:r>
                    <a:endParaRPr lang="en-US" altLang="en-US" sz="1100" b="1">
                      <a:solidFill>
                        <a:schemeClr val="bg2"/>
                      </a:solidFill>
                      <a:latin typeface="Calibri" pitchFamily="34" charset="0"/>
                      <a:ea typeface="Calibri" pitchFamily="34" charset="0"/>
                      <a:cs typeface="Times New Roman" pitchFamily="18" charset="0"/>
                    </a:endParaRPr>
                  </a:p>
                </p:txBody>
              </p:sp>
            </p:grpSp>
            <p:sp>
              <p:nvSpPr>
                <p:cNvPr id="22555" name="Text Box 2"/>
                <p:cNvSpPr txBox="1">
                  <a:spLocks noChangeArrowheads="1"/>
                </p:cNvSpPr>
                <p:nvPr/>
              </p:nvSpPr>
              <p:spPr bwMode="auto">
                <a:xfrm>
                  <a:off x="638175" y="1685925"/>
                  <a:ext cx="809625" cy="2952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15000"/>
                    </a:lnSpc>
                    <a:spcBef>
                      <a:spcPct val="0"/>
                    </a:spcBef>
                    <a:spcAft>
                      <a:spcPts val="1000"/>
                    </a:spcAft>
                    <a:buClrTx/>
                    <a:buSzTx/>
                    <a:buFontTx/>
                    <a:buNone/>
                  </a:pPr>
                  <a:r>
                    <a:rPr lang="en-US" altLang="en-US" sz="1200" b="1">
                      <a:solidFill>
                        <a:srgbClr val="FFFFFF"/>
                      </a:solidFill>
                      <a:latin typeface="Calibri" pitchFamily="34" charset="0"/>
                      <a:ea typeface="Calibri" pitchFamily="34" charset="0"/>
                      <a:cs typeface="Times New Roman" pitchFamily="18" charset="0"/>
                    </a:rPr>
                    <a:t>Behavior</a:t>
                  </a:r>
                  <a:endParaRPr lang="en-US" altLang="en-US" sz="1100" b="1">
                    <a:solidFill>
                      <a:schemeClr val="bg1"/>
                    </a:solidFill>
                    <a:latin typeface="Calibri" pitchFamily="34" charset="0"/>
                    <a:ea typeface="Calibri" pitchFamily="34" charset="0"/>
                    <a:cs typeface="Times New Roman" pitchFamily="18" charset="0"/>
                  </a:endParaRPr>
                </a:p>
              </p:txBody>
            </p:sp>
          </p:grpSp>
          <p:sp>
            <p:nvSpPr>
              <p:cNvPr id="25" name="Text Box 2"/>
              <p:cNvSpPr txBox="1">
                <a:spLocks noChangeArrowheads="1"/>
              </p:cNvSpPr>
              <p:nvPr/>
            </p:nvSpPr>
            <p:spPr bwMode="auto">
              <a:xfrm>
                <a:off x="657225" y="2114550"/>
                <a:ext cx="86677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accent1"/>
                  </a:buClr>
                  <a:buFont typeface="Wingdings" pitchFamily="2" charset="2"/>
                  <a:buBlip>
                    <a:blip r:embed="rId2"/>
                  </a:buBlip>
                  <a:defRPr sz="3200" b="1">
                    <a:solidFill>
                      <a:srgbClr val="4D4D4D"/>
                    </a:solidFill>
                    <a:latin typeface="Georgia" pitchFamily="18" charset="0"/>
                    <a:ea typeface="ＭＳ Ｐゴシック" pitchFamily="34" charset="-128"/>
                  </a:defRPr>
                </a:lvl1pPr>
                <a:lvl2pPr marL="742950" indent="-285750" eaLnBrk="0" hangingPunct="0">
                  <a:lnSpc>
                    <a:spcPct val="120000"/>
                  </a:lnSpc>
                  <a:spcBef>
                    <a:spcPct val="20000"/>
                  </a:spcBef>
                  <a:buClr>
                    <a:schemeClr val="tx1"/>
                  </a:buClr>
                  <a:buFont typeface="Wingdings" pitchFamily="2" charset="2"/>
                  <a:buBlip>
                    <a:blip r:embed="rId2"/>
                  </a:buBlip>
                  <a:defRPr sz="1600" b="1">
                    <a:solidFill>
                      <a:srgbClr val="4D4D4D"/>
                    </a:solidFill>
                    <a:latin typeface="Georgia" pitchFamily="18" charset="0"/>
                    <a:ea typeface="ＭＳ Ｐゴシック" pitchFamily="34" charset="-128"/>
                  </a:defRPr>
                </a:lvl2pPr>
                <a:lvl3pPr marL="1143000" indent="-228600" eaLnBrk="0" hangingPunct="0">
                  <a:lnSpc>
                    <a:spcPct val="120000"/>
                  </a:lnSpc>
                  <a:spcBef>
                    <a:spcPct val="20000"/>
                  </a:spcBef>
                  <a:buClr>
                    <a:schemeClr val="tx2"/>
                  </a:buClr>
                  <a:buFont typeface="Wingdings" pitchFamily="2" charset="2"/>
                  <a:buBlip>
                    <a:blip r:embed="rId2"/>
                  </a:buBlip>
                  <a:defRPr sz="1400" b="1">
                    <a:solidFill>
                      <a:srgbClr val="4D4D4D"/>
                    </a:solidFill>
                    <a:latin typeface="Georgia" pitchFamily="18" charset="0"/>
                    <a:ea typeface="ＭＳ Ｐゴシック" pitchFamily="34" charset="-128"/>
                  </a:defRPr>
                </a:lvl3pPr>
                <a:lvl4pPr marL="1600200" indent="-228600" eaLnBrk="0" hangingPunct="0">
                  <a:lnSpc>
                    <a:spcPct val="120000"/>
                  </a:lnSpc>
                  <a:spcBef>
                    <a:spcPct val="20000"/>
                  </a:spcBef>
                  <a:buClr>
                    <a:schemeClr val="tx2"/>
                  </a:buClr>
                  <a:buFont typeface="Wingdings" pitchFamily="2" charset="2"/>
                  <a:buBlip>
                    <a:blip r:embed="rId2"/>
                  </a:buBlip>
                  <a:defRPr sz="1200" b="1">
                    <a:solidFill>
                      <a:srgbClr val="4D4D4D"/>
                    </a:solidFill>
                    <a:latin typeface="Georgia" pitchFamily="18" charset="0"/>
                    <a:ea typeface="ＭＳ Ｐゴシック" pitchFamily="34" charset="-128"/>
                  </a:defRPr>
                </a:lvl4pPr>
                <a:lvl5pPr marL="2057400" indent="-228600" eaLnBrk="0" hangingPunct="0">
                  <a:lnSpc>
                    <a:spcPct val="120000"/>
                  </a:lnSpc>
                  <a:spcBef>
                    <a:spcPct val="20000"/>
                  </a:spcBef>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5pPr>
                <a:lvl6pPr marL="25146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6pPr>
                <a:lvl7pPr marL="29718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7pPr>
                <a:lvl8pPr marL="34290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8pPr>
                <a:lvl9pPr marL="38862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9pPr>
              </a:lstStyle>
              <a:p>
                <a:pPr eaLnBrk="1" hangingPunct="1">
                  <a:lnSpc>
                    <a:spcPct val="115000"/>
                  </a:lnSpc>
                  <a:spcBef>
                    <a:spcPct val="0"/>
                  </a:spcBef>
                  <a:spcAft>
                    <a:spcPts val="1000"/>
                  </a:spcAft>
                  <a:buClrTx/>
                  <a:buFontTx/>
                  <a:buNone/>
                  <a:defRPr/>
                </a:pPr>
                <a:r>
                  <a:rPr lang="en-US" altLang="en-US" sz="1200" dirty="0" smtClean="0">
                    <a:solidFill>
                      <a:schemeClr val="accent1">
                        <a:lumMod val="60000"/>
                        <a:lumOff val="40000"/>
                      </a:schemeClr>
                    </a:solidFill>
                    <a:latin typeface="Calibri" pitchFamily="34" charset="0"/>
                    <a:ea typeface="Calibri" pitchFamily="34" charset="0"/>
                    <a:cs typeface="Times New Roman" pitchFamily="18" charset="0"/>
                  </a:rPr>
                  <a:t>OBJECT</a:t>
                </a:r>
                <a:r>
                  <a:rPr lang="en-US" altLang="en-US" sz="1200" dirty="0" smtClean="0">
                    <a:solidFill>
                      <a:srgbClr val="7F7F7F"/>
                    </a:solidFill>
                    <a:latin typeface="Calibri" pitchFamily="34" charset="0"/>
                    <a:ea typeface="Calibri" pitchFamily="34" charset="0"/>
                    <a:cs typeface="Times New Roman" pitchFamily="18" charset="0"/>
                  </a:rPr>
                  <a:t> </a:t>
                </a:r>
                <a:r>
                  <a:rPr lang="en-US" altLang="en-US" sz="1200" dirty="0" smtClean="0">
                    <a:solidFill>
                      <a:schemeClr val="accent1">
                        <a:lumMod val="60000"/>
                        <a:lumOff val="40000"/>
                      </a:schemeClr>
                    </a:solidFill>
                    <a:latin typeface="Calibri" pitchFamily="34" charset="0"/>
                    <a:ea typeface="Calibri" pitchFamily="34" charset="0"/>
                    <a:cs typeface="Times New Roman" pitchFamily="18" charset="0"/>
                  </a:rPr>
                  <a:t>B </a:t>
                </a:r>
                <a:endParaRPr lang="en-US" altLang="en-US" sz="1100" b="0" dirty="0" smtClean="0">
                  <a:solidFill>
                    <a:schemeClr val="accent1">
                      <a:lumMod val="60000"/>
                      <a:lumOff val="40000"/>
                    </a:schemeClr>
                  </a:solidFill>
                  <a:latin typeface="Calibri" pitchFamily="34" charset="0"/>
                  <a:ea typeface="Calibri" pitchFamily="34" charset="0"/>
                  <a:cs typeface="Times New Roman" pitchFamily="18" charset="0"/>
                </a:endParaRPr>
              </a:p>
            </p:txBody>
          </p:sp>
        </p:grpSp>
        <p:grpSp>
          <p:nvGrpSpPr>
            <p:cNvPr id="22534" name="Group 39"/>
            <p:cNvGrpSpPr>
              <a:grpSpLocks/>
            </p:cNvGrpSpPr>
            <p:nvPr/>
          </p:nvGrpSpPr>
          <p:grpSpPr bwMode="auto">
            <a:xfrm>
              <a:off x="0" y="0"/>
              <a:ext cx="2105025" cy="3638550"/>
              <a:chOff x="0" y="0"/>
              <a:chExt cx="2105025" cy="3638550"/>
            </a:xfrm>
          </p:grpSpPr>
          <p:sp>
            <p:nvSpPr>
              <p:cNvPr id="7" name="Text Box 2"/>
              <p:cNvSpPr txBox="1">
                <a:spLocks noChangeArrowheads="1"/>
              </p:cNvSpPr>
              <p:nvPr/>
            </p:nvSpPr>
            <p:spPr bwMode="auto">
              <a:xfrm>
                <a:off x="1181100" y="2752725"/>
                <a:ext cx="86677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accent1"/>
                  </a:buClr>
                  <a:buFont typeface="Wingdings" pitchFamily="2" charset="2"/>
                  <a:buBlip>
                    <a:blip r:embed="rId2"/>
                  </a:buBlip>
                  <a:defRPr sz="3200" b="1">
                    <a:solidFill>
                      <a:srgbClr val="4D4D4D"/>
                    </a:solidFill>
                    <a:latin typeface="Georgia" pitchFamily="18" charset="0"/>
                    <a:ea typeface="ＭＳ Ｐゴシック" pitchFamily="34" charset="-128"/>
                  </a:defRPr>
                </a:lvl1pPr>
                <a:lvl2pPr marL="742950" indent="-285750" eaLnBrk="0" hangingPunct="0">
                  <a:lnSpc>
                    <a:spcPct val="120000"/>
                  </a:lnSpc>
                  <a:spcBef>
                    <a:spcPct val="20000"/>
                  </a:spcBef>
                  <a:buClr>
                    <a:schemeClr val="tx1"/>
                  </a:buClr>
                  <a:buFont typeface="Wingdings" pitchFamily="2" charset="2"/>
                  <a:buBlip>
                    <a:blip r:embed="rId2"/>
                  </a:buBlip>
                  <a:defRPr sz="1600" b="1">
                    <a:solidFill>
                      <a:srgbClr val="4D4D4D"/>
                    </a:solidFill>
                    <a:latin typeface="Georgia" pitchFamily="18" charset="0"/>
                    <a:ea typeface="ＭＳ Ｐゴシック" pitchFamily="34" charset="-128"/>
                  </a:defRPr>
                </a:lvl2pPr>
                <a:lvl3pPr marL="1143000" indent="-228600" eaLnBrk="0" hangingPunct="0">
                  <a:lnSpc>
                    <a:spcPct val="120000"/>
                  </a:lnSpc>
                  <a:spcBef>
                    <a:spcPct val="20000"/>
                  </a:spcBef>
                  <a:buClr>
                    <a:schemeClr val="tx2"/>
                  </a:buClr>
                  <a:buFont typeface="Wingdings" pitchFamily="2" charset="2"/>
                  <a:buBlip>
                    <a:blip r:embed="rId2"/>
                  </a:buBlip>
                  <a:defRPr sz="1400" b="1">
                    <a:solidFill>
                      <a:srgbClr val="4D4D4D"/>
                    </a:solidFill>
                    <a:latin typeface="Georgia" pitchFamily="18" charset="0"/>
                    <a:ea typeface="ＭＳ Ｐゴシック" pitchFamily="34" charset="-128"/>
                  </a:defRPr>
                </a:lvl3pPr>
                <a:lvl4pPr marL="1600200" indent="-228600" eaLnBrk="0" hangingPunct="0">
                  <a:lnSpc>
                    <a:spcPct val="120000"/>
                  </a:lnSpc>
                  <a:spcBef>
                    <a:spcPct val="20000"/>
                  </a:spcBef>
                  <a:buClr>
                    <a:schemeClr val="tx2"/>
                  </a:buClr>
                  <a:buFont typeface="Wingdings" pitchFamily="2" charset="2"/>
                  <a:buBlip>
                    <a:blip r:embed="rId2"/>
                  </a:buBlip>
                  <a:defRPr sz="1200" b="1">
                    <a:solidFill>
                      <a:srgbClr val="4D4D4D"/>
                    </a:solidFill>
                    <a:latin typeface="Georgia" pitchFamily="18" charset="0"/>
                    <a:ea typeface="ＭＳ Ｐゴシック" pitchFamily="34" charset="-128"/>
                  </a:defRPr>
                </a:lvl4pPr>
                <a:lvl5pPr marL="2057400" indent="-228600" eaLnBrk="0" hangingPunct="0">
                  <a:lnSpc>
                    <a:spcPct val="120000"/>
                  </a:lnSpc>
                  <a:spcBef>
                    <a:spcPct val="20000"/>
                  </a:spcBef>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5pPr>
                <a:lvl6pPr marL="25146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6pPr>
                <a:lvl7pPr marL="29718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7pPr>
                <a:lvl8pPr marL="34290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8pPr>
                <a:lvl9pPr marL="38862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9pPr>
              </a:lstStyle>
              <a:p>
                <a:pPr eaLnBrk="1" hangingPunct="1">
                  <a:lnSpc>
                    <a:spcPct val="115000"/>
                  </a:lnSpc>
                  <a:spcBef>
                    <a:spcPct val="0"/>
                  </a:spcBef>
                  <a:spcAft>
                    <a:spcPts val="1000"/>
                  </a:spcAft>
                  <a:buClrTx/>
                  <a:buFontTx/>
                  <a:buNone/>
                  <a:defRPr/>
                </a:pPr>
                <a:r>
                  <a:rPr lang="en-US" altLang="en-US" sz="1200" dirty="0" smtClean="0">
                    <a:solidFill>
                      <a:schemeClr val="accent1">
                        <a:lumMod val="60000"/>
                        <a:lumOff val="40000"/>
                      </a:schemeClr>
                    </a:solidFill>
                    <a:latin typeface="Calibri" pitchFamily="34" charset="0"/>
                    <a:ea typeface="Calibri" pitchFamily="34" charset="0"/>
                    <a:cs typeface="Times New Roman" pitchFamily="18" charset="0"/>
                  </a:rPr>
                  <a:t>Message</a:t>
                </a:r>
                <a:endParaRPr lang="en-US" altLang="en-US" sz="1100" b="0" dirty="0" smtClean="0">
                  <a:solidFill>
                    <a:schemeClr val="accent1">
                      <a:lumMod val="60000"/>
                      <a:lumOff val="40000"/>
                    </a:schemeClr>
                  </a:solidFill>
                  <a:latin typeface="Calibri" pitchFamily="34" charset="0"/>
                  <a:ea typeface="Calibri" pitchFamily="34" charset="0"/>
                  <a:cs typeface="Times New Roman" pitchFamily="18" charset="0"/>
                </a:endParaRPr>
              </a:p>
            </p:txBody>
          </p:sp>
          <p:grpSp>
            <p:nvGrpSpPr>
              <p:cNvPr id="22536" name="Group 41"/>
              <p:cNvGrpSpPr>
                <a:grpSpLocks/>
              </p:cNvGrpSpPr>
              <p:nvPr/>
            </p:nvGrpSpPr>
            <p:grpSpPr bwMode="auto">
              <a:xfrm>
                <a:off x="0" y="0"/>
                <a:ext cx="2105025" cy="2409825"/>
                <a:chOff x="0" y="0"/>
                <a:chExt cx="2105025" cy="2409825"/>
              </a:xfrm>
            </p:grpSpPr>
            <p:grpSp>
              <p:nvGrpSpPr>
                <p:cNvPr id="22538" name="Group 43"/>
                <p:cNvGrpSpPr>
                  <a:grpSpLocks/>
                </p:cNvGrpSpPr>
                <p:nvPr/>
              </p:nvGrpSpPr>
              <p:grpSpPr bwMode="auto">
                <a:xfrm>
                  <a:off x="0" y="238125"/>
                  <a:ext cx="2105025" cy="2171700"/>
                  <a:chOff x="0" y="0"/>
                  <a:chExt cx="2105025" cy="2171700"/>
                </a:xfrm>
              </p:grpSpPr>
              <p:grpSp>
                <p:nvGrpSpPr>
                  <p:cNvPr id="22540" name="Group 45"/>
                  <p:cNvGrpSpPr>
                    <a:grpSpLocks/>
                  </p:cNvGrpSpPr>
                  <p:nvPr/>
                </p:nvGrpSpPr>
                <p:grpSpPr bwMode="auto">
                  <a:xfrm>
                    <a:off x="0" y="0"/>
                    <a:ext cx="2105025" cy="2171700"/>
                    <a:chOff x="0" y="0"/>
                    <a:chExt cx="2105025" cy="2171700"/>
                  </a:xfrm>
                </p:grpSpPr>
                <p:grpSp>
                  <p:nvGrpSpPr>
                    <p:cNvPr id="22542" name="Group 47"/>
                    <p:cNvGrpSpPr>
                      <a:grpSpLocks/>
                    </p:cNvGrpSpPr>
                    <p:nvPr/>
                  </p:nvGrpSpPr>
                  <p:grpSpPr bwMode="auto">
                    <a:xfrm>
                      <a:off x="0" y="0"/>
                      <a:ext cx="2105025" cy="2171700"/>
                      <a:chOff x="0" y="0"/>
                      <a:chExt cx="2105025" cy="2171700"/>
                    </a:xfrm>
                  </p:grpSpPr>
                  <p:grpSp>
                    <p:nvGrpSpPr>
                      <p:cNvPr id="22544" name="Group 49"/>
                      <p:cNvGrpSpPr>
                        <a:grpSpLocks/>
                      </p:cNvGrpSpPr>
                      <p:nvPr/>
                    </p:nvGrpSpPr>
                    <p:grpSpPr bwMode="auto">
                      <a:xfrm>
                        <a:off x="0" y="0"/>
                        <a:ext cx="2105025" cy="2171700"/>
                        <a:chOff x="0" y="0"/>
                        <a:chExt cx="2105025" cy="2171700"/>
                      </a:xfrm>
                    </p:grpSpPr>
                    <p:sp>
                      <p:nvSpPr>
                        <p:cNvPr id="18" name="Oval 17"/>
                        <p:cNvSpPr/>
                        <p:nvPr/>
                      </p:nvSpPr>
                      <p:spPr>
                        <a:xfrm>
                          <a:off x="0" y="104775"/>
                          <a:ext cx="2000250" cy="1933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9" name="Oval 18"/>
                        <p:cNvSpPr/>
                        <p:nvPr/>
                      </p:nvSpPr>
                      <p:spPr>
                        <a:xfrm>
                          <a:off x="428625" y="514350"/>
                          <a:ext cx="1171575" cy="1133475"/>
                        </a:xfrm>
                        <a:prstGeom prst="ellipse">
                          <a:avLst/>
                        </a:prstGeom>
                      </p:spPr>
                      <p:style>
                        <a:lnRef idx="2">
                          <a:schemeClr val="accent4"/>
                        </a:lnRef>
                        <a:fillRef idx="1">
                          <a:schemeClr val="lt1"/>
                        </a:fillRef>
                        <a:effectRef idx="0">
                          <a:schemeClr val="accent4"/>
                        </a:effectRef>
                        <a:fontRef idx="minor">
                          <a:schemeClr val="dk1"/>
                        </a:fontRef>
                      </p:style>
                      <p:txBody>
                        <a:bodyPr anchor="ctr"/>
                        <a:lstStyle/>
                        <a:p>
                          <a:pPr>
                            <a:defRPr/>
                          </a:pPr>
                          <a:endParaRPr lang="en-US"/>
                        </a:p>
                      </p:txBody>
                    </p:sp>
                    <p:sp>
                      <p:nvSpPr>
                        <p:cNvPr id="20" name="Oval 19"/>
                        <p:cNvSpPr/>
                        <p:nvPr/>
                      </p:nvSpPr>
                      <p:spPr>
                        <a:xfrm>
                          <a:off x="923925" y="590550"/>
                          <a:ext cx="285750" cy="1714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cxnSp>
                      <p:nvCxnSpPr>
                        <p:cNvPr id="21" name="Straight Connector 20"/>
                        <p:cNvCxnSpPr/>
                        <p:nvPr/>
                      </p:nvCxnSpPr>
                      <p:spPr>
                        <a:xfrm>
                          <a:off x="161925" y="0"/>
                          <a:ext cx="1943100" cy="21717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5250" y="371475"/>
                          <a:ext cx="1952625" cy="127635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23950" y="876300"/>
                          <a:ext cx="190500" cy="190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grpSp>
                  <p:sp>
                    <p:nvSpPr>
                      <p:cNvPr id="17" name="5-Point Star 16"/>
                      <p:cNvSpPr/>
                      <p:nvPr/>
                    </p:nvSpPr>
                    <p:spPr>
                      <a:xfrm>
                        <a:off x="695325" y="876300"/>
                        <a:ext cx="228600" cy="1905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endParaRPr lang="en-US"/>
                      </a:p>
                    </p:txBody>
                  </p:sp>
                </p:grpSp>
                <p:sp>
                  <p:nvSpPr>
                    <p:cNvPr id="22543" name="Text Box 2"/>
                    <p:cNvSpPr txBox="1">
                      <a:spLocks noChangeArrowheads="1"/>
                    </p:cNvSpPr>
                    <p:nvPr/>
                  </p:nvSpPr>
                  <p:spPr bwMode="auto">
                    <a:xfrm>
                      <a:off x="723900" y="1219200"/>
                      <a:ext cx="5619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15000"/>
                        </a:lnSpc>
                        <a:spcBef>
                          <a:spcPct val="0"/>
                        </a:spcBef>
                        <a:spcAft>
                          <a:spcPts val="1000"/>
                        </a:spcAft>
                        <a:buClrTx/>
                        <a:buSzTx/>
                        <a:buFontTx/>
                        <a:buNone/>
                      </a:pPr>
                      <a:r>
                        <a:rPr lang="en-US" altLang="en-US" sz="1200" b="1">
                          <a:solidFill>
                            <a:schemeClr val="bg2"/>
                          </a:solidFill>
                          <a:latin typeface="Calibri" pitchFamily="34" charset="0"/>
                          <a:ea typeface="Calibri" pitchFamily="34" charset="0"/>
                          <a:cs typeface="Times New Roman" pitchFamily="18" charset="0"/>
                        </a:rPr>
                        <a:t>State</a:t>
                      </a:r>
                      <a:endParaRPr lang="en-US" altLang="en-US" sz="1100" b="1">
                        <a:solidFill>
                          <a:schemeClr val="bg1"/>
                        </a:solidFill>
                        <a:latin typeface="Calibri" pitchFamily="34" charset="0"/>
                        <a:ea typeface="Calibri" pitchFamily="34" charset="0"/>
                        <a:cs typeface="Times New Roman" pitchFamily="18" charset="0"/>
                      </a:endParaRPr>
                    </a:p>
                  </p:txBody>
                </p:sp>
              </p:grpSp>
              <p:sp>
                <p:nvSpPr>
                  <p:cNvPr id="22541" name="Text Box 2"/>
                  <p:cNvSpPr txBox="1">
                    <a:spLocks noChangeArrowheads="1"/>
                  </p:cNvSpPr>
                  <p:nvPr/>
                </p:nvSpPr>
                <p:spPr bwMode="auto">
                  <a:xfrm>
                    <a:off x="590550" y="1666875"/>
                    <a:ext cx="809625" cy="2952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15000"/>
                      </a:lnSpc>
                      <a:spcBef>
                        <a:spcPct val="0"/>
                      </a:spcBef>
                      <a:spcAft>
                        <a:spcPts val="1000"/>
                      </a:spcAft>
                      <a:buClrTx/>
                      <a:buSzTx/>
                      <a:buFontTx/>
                      <a:buNone/>
                    </a:pPr>
                    <a:r>
                      <a:rPr lang="en-US" altLang="en-US" sz="1200" b="1">
                        <a:solidFill>
                          <a:srgbClr val="FFFFFF"/>
                        </a:solidFill>
                        <a:latin typeface="Calibri" pitchFamily="34" charset="0"/>
                        <a:ea typeface="Calibri" pitchFamily="34" charset="0"/>
                        <a:cs typeface="Times New Roman" pitchFamily="18" charset="0"/>
                      </a:rPr>
                      <a:t>Behavior</a:t>
                    </a:r>
                    <a:endParaRPr lang="en-US" altLang="en-US" sz="1100" b="1">
                      <a:solidFill>
                        <a:schemeClr val="bg1"/>
                      </a:solidFill>
                      <a:latin typeface="Calibri" pitchFamily="34" charset="0"/>
                      <a:ea typeface="Calibri" pitchFamily="34" charset="0"/>
                      <a:cs typeface="Times New Roman" pitchFamily="18" charset="0"/>
                    </a:endParaRPr>
                  </a:p>
                </p:txBody>
              </p:sp>
            </p:grpSp>
            <p:sp>
              <p:nvSpPr>
                <p:cNvPr id="11" name="Text Box 2"/>
                <p:cNvSpPr txBox="1">
                  <a:spLocks noChangeArrowheads="1"/>
                </p:cNvSpPr>
                <p:nvPr/>
              </p:nvSpPr>
              <p:spPr bwMode="auto">
                <a:xfrm>
                  <a:off x="619125" y="0"/>
                  <a:ext cx="86677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accent1"/>
                    </a:buClr>
                    <a:buFont typeface="Wingdings" pitchFamily="2" charset="2"/>
                    <a:buBlip>
                      <a:blip r:embed="rId2"/>
                    </a:buBlip>
                    <a:defRPr sz="3200" b="1">
                      <a:solidFill>
                        <a:srgbClr val="4D4D4D"/>
                      </a:solidFill>
                      <a:latin typeface="Georgia" pitchFamily="18" charset="0"/>
                      <a:ea typeface="ＭＳ Ｐゴシック" pitchFamily="34" charset="-128"/>
                    </a:defRPr>
                  </a:lvl1pPr>
                  <a:lvl2pPr marL="742950" indent="-285750" eaLnBrk="0" hangingPunct="0">
                    <a:lnSpc>
                      <a:spcPct val="120000"/>
                    </a:lnSpc>
                    <a:spcBef>
                      <a:spcPct val="20000"/>
                    </a:spcBef>
                    <a:buClr>
                      <a:schemeClr val="tx1"/>
                    </a:buClr>
                    <a:buFont typeface="Wingdings" pitchFamily="2" charset="2"/>
                    <a:buBlip>
                      <a:blip r:embed="rId2"/>
                    </a:buBlip>
                    <a:defRPr sz="1600" b="1">
                      <a:solidFill>
                        <a:srgbClr val="4D4D4D"/>
                      </a:solidFill>
                      <a:latin typeface="Georgia" pitchFamily="18" charset="0"/>
                      <a:ea typeface="ＭＳ Ｐゴシック" pitchFamily="34" charset="-128"/>
                    </a:defRPr>
                  </a:lvl2pPr>
                  <a:lvl3pPr marL="1143000" indent="-228600" eaLnBrk="0" hangingPunct="0">
                    <a:lnSpc>
                      <a:spcPct val="120000"/>
                    </a:lnSpc>
                    <a:spcBef>
                      <a:spcPct val="20000"/>
                    </a:spcBef>
                    <a:buClr>
                      <a:schemeClr val="tx2"/>
                    </a:buClr>
                    <a:buFont typeface="Wingdings" pitchFamily="2" charset="2"/>
                    <a:buBlip>
                      <a:blip r:embed="rId2"/>
                    </a:buBlip>
                    <a:defRPr sz="1400" b="1">
                      <a:solidFill>
                        <a:srgbClr val="4D4D4D"/>
                      </a:solidFill>
                      <a:latin typeface="Georgia" pitchFamily="18" charset="0"/>
                      <a:ea typeface="ＭＳ Ｐゴシック" pitchFamily="34" charset="-128"/>
                    </a:defRPr>
                  </a:lvl3pPr>
                  <a:lvl4pPr marL="1600200" indent="-228600" eaLnBrk="0" hangingPunct="0">
                    <a:lnSpc>
                      <a:spcPct val="120000"/>
                    </a:lnSpc>
                    <a:spcBef>
                      <a:spcPct val="20000"/>
                    </a:spcBef>
                    <a:buClr>
                      <a:schemeClr val="tx2"/>
                    </a:buClr>
                    <a:buFont typeface="Wingdings" pitchFamily="2" charset="2"/>
                    <a:buBlip>
                      <a:blip r:embed="rId2"/>
                    </a:buBlip>
                    <a:defRPr sz="1200" b="1">
                      <a:solidFill>
                        <a:srgbClr val="4D4D4D"/>
                      </a:solidFill>
                      <a:latin typeface="Georgia" pitchFamily="18" charset="0"/>
                      <a:ea typeface="ＭＳ Ｐゴシック" pitchFamily="34" charset="-128"/>
                    </a:defRPr>
                  </a:lvl4pPr>
                  <a:lvl5pPr marL="2057400" indent="-228600" eaLnBrk="0" hangingPunct="0">
                    <a:lnSpc>
                      <a:spcPct val="120000"/>
                    </a:lnSpc>
                    <a:spcBef>
                      <a:spcPct val="20000"/>
                    </a:spcBef>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5pPr>
                  <a:lvl6pPr marL="25146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6pPr>
                  <a:lvl7pPr marL="29718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7pPr>
                  <a:lvl8pPr marL="34290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8pPr>
                  <a:lvl9pPr marL="3886200" indent="-228600" eaLnBrk="0" fontAlgn="base" hangingPunct="0">
                    <a:lnSpc>
                      <a:spcPct val="120000"/>
                    </a:lnSpc>
                    <a:spcBef>
                      <a:spcPct val="20000"/>
                    </a:spcBef>
                    <a:spcAft>
                      <a:spcPct val="0"/>
                    </a:spcAft>
                    <a:buClr>
                      <a:schemeClr val="tx2"/>
                    </a:buClr>
                    <a:buFont typeface="Wingdings" pitchFamily="2" charset="2"/>
                    <a:buBlip>
                      <a:blip r:embed="rId2"/>
                    </a:buBlip>
                    <a:defRPr sz="1000" b="1">
                      <a:solidFill>
                        <a:srgbClr val="4D4D4D"/>
                      </a:solidFill>
                      <a:latin typeface="Georgia" pitchFamily="18" charset="0"/>
                      <a:ea typeface="ＭＳ Ｐゴシック" pitchFamily="34" charset="-128"/>
                    </a:defRPr>
                  </a:lvl9pPr>
                </a:lstStyle>
                <a:p>
                  <a:pPr eaLnBrk="1" hangingPunct="1">
                    <a:lnSpc>
                      <a:spcPct val="115000"/>
                    </a:lnSpc>
                    <a:spcBef>
                      <a:spcPct val="0"/>
                    </a:spcBef>
                    <a:spcAft>
                      <a:spcPts val="1000"/>
                    </a:spcAft>
                    <a:buClrTx/>
                    <a:buFontTx/>
                    <a:buNone/>
                    <a:defRPr/>
                  </a:pPr>
                  <a:r>
                    <a:rPr lang="en-US" altLang="en-US" sz="1200" dirty="0" smtClean="0">
                      <a:solidFill>
                        <a:schemeClr val="accent1">
                          <a:lumMod val="60000"/>
                          <a:lumOff val="40000"/>
                        </a:schemeClr>
                      </a:solidFill>
                      <a:latin typeface="Calibri" pitchFamily="34" charset="0"/>
                      <a:ea typeface="Calibri" pitchFamily="34" charset="0"/>
                      <a:cs typeface="Times New Roman" pitchFamily="18" charset="0"/>
                    </a:rPr>
                    <a:t>OBJECT</a:t>
                  </a:r>
                  <a:r>
                    <a:rPr lang="en-US" altLang="en-US" sz="1200" dirty="0" smtClean="0">
                      <a:solidFill>
                        <a:srgbClr val="7F7F7F"/>
                      </a:solidFill>
                      <a:latin typeface="Calibri" pitchFamily="34" charset="0"/>
                      <a:ea typeface="Calibri" pitchFamily="34" charset="0"/>
                      <a:cs typeface="Times New Roman" pitchFamily="18" charset="0"/>
                    </a:rPr>
                    <a:t> </a:t>
                  </a:r>
                  <a:r>
                    <a:rPr lang="en-US" altLang="en-US" sz="1200" dirty="0" smtClean="0">
                      <a:solidFill>
                        <a:schemeClr val="accent1">
                          <a:lumMod val="60000"/>
                          <a:lumOff val="40000"/>
                        </a:schemeClr>
                      </a:solidFill>
                      <a:latin typeface="Calibri" pitchFamily="34" charset="0"/>
                      <a:ea typeface="Calibri" pitchFamily="34" charset="0"/>
                      <a:cs typeface="Times New Roman" pitchFamily="18" charset="0"/>
                    </a:rPr>
                    <a:t>A </a:t>
                  </a:r>
                  <a:endParaRPr lang="en-US" altLang="en-US" sz="1100" b="0" dirty="0" smtClean="0">
                    <a:solidFill>
                      <a:schemeClr val="accent1">
                        <a:lumMod val="60000"/>
                        <a:lumOff val="40000"/>
                      </a:schemeClr>
                    </a:solidFill>
                    <a:latin typeface="Calibri" pitchFamily="34" charset="0"/>
                    <a:ea typeface="Calibri" pitchFamily="34" charset="0"/>
                    <a:cs typeface="Times New Roman" pitchFamily="18" charset="0"/>
                  </a:endParaRPr>
                </a:p>
              </p:txBody>
            </p:sp>
          </p:grpSp>
          <p:sp>
            <p:nvSpPr>
              <p:cNvPr id="9" name="Down Arrow 8"/>
              <p:cNvSpPr/>
              <p:nvPr/>
            </p:nvSpPr>
            <p:spPr>
              <a:xfrm>
                <a:off x="876300" y="2343150"/>
                <a:ext cx="276225" cy="1295400"/>
              </a:xfrm>
              <a:prstGeom prst="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grpSp>
    </p:spTree>
    <p:extLst>
      <p:ext uri="{BB962C8B-B14F-4D97-AF65-F5344CB8AC3E}">
        <p14:creationId xmlns:p14="http://schemas.microsoft.com/office/powerpoint/2010/main" val="592735110"/>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Message Passing helps in Loosely Coupled System</a:t>
            </a:r>
          </a:p>
        </p:txBody>
      </p:sp>
      <p:sp>
        <p:nvSpPr>
          <p:cNvPr id="23555" name="Content Placeholder 2"/>
          <p:cNvSpPr>
            <a:spLocks noGrp="1"/>
          </p:cNvSpPr>
          <p:nvPr>
            <p:ph sz="quarter" idx="10"/>
          </p:nvPr>
        </p:nvSpPr>
        <p:spPr/>
        <p:txBody>
          <a:bodyPr/>
          <a:lstStyle/>
          <a:p>
            <a:pPr>
              <a:lnSpc>
                <a:spcPct val="100000"/>
              </a:lnSpc>
              <a:spcAft>
                <a:spcPct val="0"/>
              </a:spcAft>
            </a:pPr>
            <a:r>
              <a:rPr lang="en-US" altLang="en-US" smtClean="0"/>
              <a:t>A system of processes in which interaction are solely through messages is often called Loosely-Coupled system.</a:t>
            </a:r>
          </a:p>
          <a:p>
            <a:pPr>
              <a:lnSpc>
                <a:spcPct val="100000"/>
              </a:lnSpc>
              <a:spcAft>
                <a:spcPct val="0"/>
              </a:spcAft>
            </a:pPr>
            <a:endParaRPr lang="en-US" altLang="en-US" smtClean="0"/>
          </a:p>
          <a:p>
            <a:pPr>
              <a:lnSpc>
                <a:spcPct val="100000"/>
              </a:lnSpc>
              <a:spcAft>
                <a:spcPct val="0"/>
              </a:spcAft>
            </a:pPr>
            <a:r>
              <a:rPr lang="en-US" altLang="en-US" smtClean="0"/>
              <a:t>Example is RMI (Remote Method Invocation) – Remote Method Invocation (RMI) allows a Java object executes on one machine to invoke a method of a java object that executes on another machine. </a:t>
            </a:r>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endParaRPr lang="en-US" altLang="en-US" smtClean="0"/>
          </a:p>
          <a:p>
            <a:pPr>
              <a:lnSpc>
                <a:spcPct val="100000"/>
              </a:lnSpc>
              <a:spcAft>
                <a:spcPct val="0"/>
              </a:spcAft>
            </a:pPr>
            <a:r>
              <a:rPr lang="en-US" altLang="en-US" smtClean="0"/>
              <a:t>In a loosely coupled system hardware and software may interact but they are not dependent on each other to work.</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997" y="2971800"/>
            <a:ext cx="4862833"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956787"/>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Inheritance</a:t>
            </a:r>
          </a:p>
        </p:txBody>
      </p:sp>
      <p:sp>
        <p:nvSpPr>
          <p:cNvPr id="15363" name="Rectangle 3"/>
          <p:cNvSpPr>
            <a:spLocks noGrp="1" noChangeArrowheads="1"/>
          </p:cNvSpPr>
          <p:nvPr>
            <p:ph type="body" sz="half" idx="1"/>
          </p:nvPr>
        </p:nvSpPr>
        <p:spPr>
          <a:xfrm>
            <a:off x="594629" y="1282700"/>
            <a:ext cx="5383398" cy="5118100"/>
          </a:xfrm>
        </p:spPr>
        <p:txBody>
          <a:bodyPr/>
          <a:lstStyle/>
          <a:p>
            <a:pPr algn="just">
              <a:defRPr/>
            </a:pPr>
            <a:r>
              <a:rPr lang="en-US" altLang="en-US" sz="1600" dirty="0" smtClean="0"/>
              <a:t>Inheritance is a way to form new classes using classes that have already been defined. </a:t>
            </a:r>
          </a:p>
          <a:p>
            <a:pPr algn="just">
              <a:defRPr/>
            </a:pPr>
            <a:endParaRPr lang="en-US" altLang="en-US" sz="1600" dirty="0" smtClean="0"/>
          </a:p>
          <a:p>
            <a:pPr algn="just">
              <a:defRPr/>
            </a:pPr>
            <a:r>
              <a:rPr lang="en-US" altLang="en-US" sz="1600" dirty="0" smtClean="0">
                <a:solidFill>
                  <a:srgbClr val="001864"/>
                </a:solidFill>
              </a:rPr>
              <a:t>Helps in </a:t>
            </a:r>
            <a:r>
              <a:rPr lang="en-US" altLang="en-US" sz="1600" dirty="0" smtClean="0">
                <a:solidFill>
                  <a:schemeClr val="accent1"/>
                </a:solidFill>
              </a:rPr>
              <a:t>reusing</a:t>
            </a:r>
            <a:r>
              <a:rPr lang="en-US" altLang="en-US" sz="1600" dirty="0" smtClean="0">
                <a:solidFill>
                  <a:srgbClr val="001864"/>
                </a:solidFill>
              </a:rPr>
              <a:t> existing code.</a:t>
            </a:r>
          </a:p>
          <a:p>
            <a:pPr algn="just">
              <a:defRPr/>
            </a:pPr>
            <a:r>
              <a:rPr lang="en-US" altLang="en-US" sz="1600" dirty="0" smtClean="0">
                <a:solidFill>
                  <a:srgbClr val="001864"/>
                </a:solidFill>
              </a:rPr>
              <a:t>Helps in defining the </a:t>
            </a:r>
            <a:r>
              <a:rPr lang="en-US" altLang="en-US" sz="1600" dirty="0" smtClean="0">
                <a:solidFill>
                  <a:schemeClr val="accent1"/>
                </a:solidFill>
              </a:rPr>
              <a:t>relationship between classes</a:t>
            </a:r>
            <a:r>
              <a:rPr lang="en-US" altLang="en-US" sz="1600" dirty="0" smtClean="0">
                <a:solidFill>
                  <a:srgbClr val="001864"/>
                </a:solidFill>
              </a:rPr>
              <a:t>.</a:t>
            </a:r>
          </a:p>
          <a:p>
            <a:pPr algn="just">
              <a:defRPr/>
            </a:pPr>
            <a:endParaRPr lang="en-US" altLang="en-US" sz="1600" dirty="0" smtClean="0">
              <a:solidFill>
                <a:srgbClr val="001864"/>
              </a:solidFill>
            </a:endParaRPr>
          </a:p>
          <a:p>
            <a:pPr algn="just">
              <a:defRPr/>
            </a:pPr>
            <a:r>
              <a:rPr lang="en-US" altLang="en-US" sz="1600" dirty="0" smtClean="0"/>
              <a:t>Is-A Relationship.</a:t>
            </a:r>
          </a:p>
          <a:p>
            <a:pPr lvl="1" algn="just">
              <a:defRPr/>
            </a:pPr>
            <a:endParaRPr lang="en-US" altLang="en-US" sz="1400" dirty="0" smtClean="0"/>
          </a:p>
          <a:p>
            <a:pPr algn="just">
              <a:defRPr/>
            </a:pPr>
            <a:r>
              <a:rPr lang="en-US" altLang="en-US" sz="1600" dirty="0" smtClean="0"/>
              <a:t>For ex.</a:t>
            </a:r>
          </a:p>
          <a:p>
            <a:pPr lvl="1" algn="just">
              <a:defRPr/>
            </a:pPr>
            <a:r>
              <a:rPr lang="en-US" altLang="en-US" sz="1400" dirty="0" smtClean="0"/>
              <a:t>Civil Engineer is an Engineer.</a:t>
            </a:r>
          </a:p>
          <a:p>
            <a:pPr lvl="1" algn="just">
              <a:defRPr/>
            </a:pPr>
            <a:r>
              <a:rPr lang="en-US" altLang="en-US" sz="1400" dirty="0" smtClean="0"/>
              <a:t>Manager is an Employee.</a:t>
            </a:r>
          </a:p>
          <a:p>
            <a:pPr lvl="1" algn="just">
              <a:defRPr/>
            </a:pPr>
            <a:r>
              <a:rPr lang="en-US" altLang="en-US" sz="1400" dirty="0" smtClean="0"/>
              <a:t>Lion is an Animal.</a:t>
            </a:r>
          </a:p>
          <a:p>
            <a:pPr lvl="1" algn="just">
              <a:defRPr/>
            </a:pPr>
            <a:r>
              <a:rPr lang="en-US" altLang="en-US" sz="1400" dirty="0" smtClean="0"/>
              <a:t>Mountain Bike is a Bicycle.</a:t>
            </a:r>
          </a:p>
          <a:p>
            <a:pPr lvl="1" algn="just">
              <a:defRPr/>
            </a:pPr>
            <a:endParaRPr lang="en-US" altLang="en-US" sz="1400" dirty="0"/>
          </a:p>
          <a:p>
            <a:pPr lvl="1" algn="just">
              <a:buFont typeface="Wingdings" panose="05000000000000000000" pitchFamily="2" charset="2"/>
              <a:buChar char="Ø"/>
              <a:defRPr/>
            </a:pPr>
            <a:r>
              <a:rPr lang="en-US" sz="1400" kern="1200" dirty="0" smtClean="0"/>
              <a:t>For more details and code explanation on Inheritance – </a:t>
            </a:r>
            <a:r>
              <a:rPr lang="en-US" sz="1400" kern="1200" dirty="0" smtClean="0">
                <a:hlinkClick r:id="rId3"/>
              </a:rPr>
              <a:t>http://www.tutorialspoint.com/java/java_inheritance.htm</a:t>
            </a:r>
            <a:endParaRPr lang="en-US" sz="1400" kern="1200" dirty="0" smtClean="0"/>
          </a:p>
          <a:p>
            <a:pPr lvl="1" algn="just">
              <a:defRPr/>
            </a:pPr>
            <a:endParaRPr lang="en-US" altLang="en-US" sz="1400" dirty="0" smtClean="0"/>
          </a:p>
        </p:txBody>
      </p:sp>
      <p:pic>
        <p:nvPicPr>
          <p:cNvPr id="24580" name="Picture 4" descr="inherit"/>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748293" y="1625600"/>
            <a:ext cx="4570809" cy="4167188"/>
          </a:xfrm>
          <a:noFill/>
        </p:spPr>
      </p:pic>
    </p:spTree>
    <p:extLst>
      <p:ext uri="{BB962C8B-B14F-4D97-AF65-F5344CB8AC3E}">
        <p14:creationId xmlns:p14="http://schemas.microsoft.com/office/powerpoint/2010/main" val="275760190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44500" lvl="1" indent="-457200">
              <a:spcBef>
                <a:spcPts val="1600"/>
              </a:spcBef>
              <a:buFont typeface="+mj-lt"/>
              <a:buAutoNum type="arabicPeriod"/>
            </a:pPr>
            <a:r>
              <a:rPr lang="en-US" dirty="0">
                <a:solidFill>
                  <a:srgbClr val="404040"/>
                </a:solidFill>
                <a:latin typeface="Georgia" panose="02040502050405020303" pitchFamily="18" charset="0"/>
              </a:rPr>
              <a:t>Objects and </a:t>
            </a:r>
            <a:r>
              <a:rPr lang="en-US" dirty="0" smtClean="0">
                <a:solidFill>
                  <a:srgbClr val="404040"/>
                </a:solidFill>
                <a:latin typeface="Georgia" panose="02040502050405020303" pitchFamily="18" charset="0"/>
              </a:rPr>
              <a:t>Classes</a:t>
            </a:r>
            <a:endParaRPr lang="en-US" dirty="0"/>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Encapsulation </a:t>
            </a:r>
            <a:r>
              <a:rPr lang="en-US" dirty="0">
                <a:solidFill>
                  <a:srgbClr val="404040"/>
                </a:solidFill>
                <a:latin typeface="Georgia" panose="02040502050405020303" pitchFamily="18" charset="0"/>
              </a:rPr>
              <a:t>and Data </a:t>
            </a:r>
            <a:r>
              <a:rPr lang="en-US" dirty="0" smtClean="0">
                <a:solidFill>
                  <a:srgbClr val="404040"/>
                </a:solidFill>
                <a:latin typeface="Georgia" panose="02040502050405020303" pitchFamily="18" charset="0"/>
              </a:rPr>
              <a:t>Hiding</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Message Passing</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Inheritance</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Polymorphism</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Generalization </a:t>
            </a:r>
            <a:r>
              <a:rPr lang="en-US" dirty="0">
                <a:solidFill>
                  <a:srgbClr val="404040"/>
                </a:solidFill>
                <a:latin typeface="Georgia" panose="02040502050405020303" pitchFamily="18" charset="0"/>
              </a:rPr>
              <a:t>and </a:t>
            </a:r>
            <a:r>
              <a:rPr lang="en-US" dirty="0" smtClean="0">
                <a:solidFill>
                  <a:srgbClr val="404040"/>
                </a:solidFill>
                <a:latin typeface="Georgia" panose="02040502050405020303" pitchFamily="18" charset="0"/>
              </a:rPr>
              <a:t>Specialization</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Links </a:t>
            </a:r>
            <a:r>
              <a:rPr lang="en-US" dirty="0">
                <a:solidFill>
                  <a:srgbClr val="404040"/>
                </a:solidFill>
                <a:latin typeface="Georgia" panose="02040502050405020303" pitchFamily="18" charset="0"/>
              </a:rPr>
              <a:t>and </a:t>
            </a:r>
            <a:r>
              <a:rPr lang="en-US" dirty="0" smtClean="0">
                <a:solidFill>
                  <a:srgbClr val="404040"/>
                </a:solidFill>
                <a:latin typeface="Georgia" panose="02040502050405020303" pitchFamily="18" charset="0"/>
              </a:rPr>
              <a:t>Associations</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Aggregation </a:t>
            </a:r>
            <a:r>
              <a:rPr lang="en-US" dirty="0">
                <a:solidFill>
                  <a:srgbClr val="404040"/>
                </a:solidFill>
                <a:latin typeface="Georgia" panose="02040502050405020303" pitchFamily="18" charset="0"/>
              </a:rPr>
              <a:t>or </a:t>
            </a:r>
            <a:r>
              <a:rPr lang="en-US" dirty="0" smtClean="0">
                <a:solidFill>
                  <a:srgbClr val="404040"/>
                </a:solidFill>
                <a:latin typeface="Georgia" panose="02040502050405020303" pitchFamily="18" charset="0"/>
              </a:rPr>
              <a:t>Composition</a:t>
            </a:r>
          </a:p>
          <a:p>
            <a:pPr marL="444500" lvl="1" indent="-457200">
              <a:spcBef>
                <a:spcPts val="1600"/>
              </a:spcBef>
              <a:buFont typeface="+mj-lt"/>
              <a:buAutoNum type="arabicPeriod"/>
            </a:pPr>
            <a:r>
              <a:rPr lang="en-US" dirty="0" smtClean="0">
                <a:solidFill>
                  <a:srgbClr val="404040"/>
                </a:solidFill>
                <a:latin typeface="Georgia" panose="02040502050405020303" pitchFamily="18" charset="0"/>
              </a:rPr>
              <a:t>Benefits </a:t>
            </a:r>
            <a:r>
              <a:rPr lang="en-US" dirty="0">
                <a:solidFill>
                  <a:srgbClr val="404040"/>
                </a:solidFill>
                <a:latin typeface="Georgia" panose="02040502050405020303" pitchFamily="18" charset="0"/>
              </a:rPr>
              <a:t>of Object Model</a:t>
            </a:r>
          </a:p>
          <a:p>
            <a:pPr marL="444500" lvl="1" indent="-457200">
              <a:spcBef>
                <a:spcPts val="1600"/>
              </a:spcBef>
              <a:buFont typeface="+mj-lt"/>
              <a:buAutoNum type="arabicPeriod"/>
            </a:pPr>
            <a:endParaRPr lang="en-US" dirty="0">
              <a:solidFill>
                <a:srgbClr val="404040"/>
              </a:solidFill>
              <a:latin typeface="Georgia" panose="02040502050405020303" pitchFamily="18" charset="0"/>
            </a:endParaRPr>
          </a:p>
        </p:txBody>
      </p:sp>
    </p:spTree>
    <p:extLst>
      <p:ext uri="{BB962C8B-B14F-4D97-AF65-F5344CB8AC3E}">
        <p14:creationId xmlns:p14="http://schemas.microsoft.com/office/powerpoint/2010/main" val="3231390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Placeholder 2"/>
          <p:cNvSpPr>
            <a:spLocks noGrp="1"/>
          </p:cNvSpPr>
          <p:nvPr>
            <p:ph type="body" sz="half" idx="1"/>
          </p:nvPr>
        </p:nvSpPr>
        <p:spPr>
          <a:xfrm>
            <a:off x="594629" y="685800"/>
            <a:ext cx="11391049" cy="5562600"/>
          </a:xfrm>
        </p:spPr>
        <p:txBody>
          <a:bodyPr/>
          <a:lstStyle/>
          <a:p>
            <a:endParaRPr lang="en-US" altLang="en-US" smtClean="0"/>
          </a:p>
          <a:p>
            <a:r>
              <a:rPr lang="en-US" altLang="en-US" b="1" smtClean="0"/>
              <a:t>Problem Statement</a:t>
            </a:r>
            <a:r>
              <a:rPr lang="en-US" altLang="en-US" smtClean="0"/>
              <a:t>:</a:t>
            </a:r>
          </a:p>
          <a:p>
            <a:pPr marL="231775" lvl="1" indent="0">
              <a:lnSpc>
                <a:spcPct val="100000"/>
              </a:lnSpc>
              <a:buFont typeface="Wingdings" panose="05000000000000000000" pitchFamily="2" charset="2"/>
              <a:buNone/>
            </a:pPr>
            <a:r>
              <a:rPr lang="en-US" altLang="en-US" sz="1400" smtClean="0"/>
              <a:t>Develop an application for Bank Account. Each bank account will have an owner and balance.  Users can have two sorts of accounts. Checking Account which additionally have insufficient fund fee and Saving Account which have annual interest rate.</a:t>
            </a:r>
          </a:p>
          <a:p>
            <a:pPr marL="231775" lvl="1" indent="0">
              <a:lnSpc>
                <a:spcPct val="100000"/>
              </a:lnSpc>
              <a:buFont typeface="Wingdings" panose="05000000000000000000" pitchFamily="2" charset="2"/>
              <a:buNone/>
            </a:pPr>
            <a:endParaRPr lang="en-US" altLang="en-US" sz="1400" smtClean="0"/>
          </a:p>
          <a:p>
            <a:pPr marL="231775" lvl="1" indent="0">
              <a:lnSpc>
                <a:spcPct val="100000"/>
              </a:lnSpc>
              <a:buFont typeface="Wingdings" panose="05000000000000000000" pitchFamily="2" charset="2"/>
              <a:buNone/>
            </a:pPr>
            <a:r>
              <a:rPr lang="en-US" altLang="en-US" smtClean="0"/>
              <a:t>UML Diagram</a:t>
            </a:r>
          </a:p>
          <a:p>
            <a:pPr marL="231775" lvl="1" indent="0">
              <a:lnSpc>
                <a:spcPct val="100000"/>
              </a:lnSpc>
              <a:buFont typeface="Wingdings" panose="05000000000000000000" pitchFamily="2" charset="2"/>
              <a:buNone/>
            </a:pPr>
            <a:endParaRPr lang="en-US" altLang="en-US" smtClean="0"/>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52" y="2590801"/>
            <a:ext cx="8252850"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79414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Polymorphism</a:t>
            </a:r>
          </a:p>
        </p:txBody>
      </p:sp>
      <p:sp>
        <p:nvSpPr>
          <p:cNvPr id="3" name="Content Placeholder 2"/>
          <p:cNvSpPr>
            <a:spLocks noGrp="1"/>
          </p:cNvSpPr>
          <p:nvPr>
            <p:ph sz="quarter" idx="10"/>
          </p:nvPr>
        </p:nvSpPr>
        <p:spPr/>
        <p:txBody>
          <a:bodyPr/>
          <a:lstStyle/>
          <a:p>
            <a:pPr>
              <a:defRPr/>
            </a:pPr>
            <a:r>
              <a:rPr lang="en-US" sz="1400" kern="1200" dirty="0"/>
              <a:t>Polymorphism is the ability of an object to take on many forms. The most common use of polymorphism in OOP occurs when a parent class reference is used to refer to a child class object.</a:t>
            </a:r>
          </a:p>
          <a:p>
            <a:pPr>
              <a:defRPr/>
            </a:pPr>
            <a:r>
              <a:rPr lang="en-US" sz="1400" kern="1200" dirty="0"/>
              <a:t>Any Java object that can pass more than one IS-A test is considered to be polymorphic. In Java, all Java objects are polymorphic since any object will pass the IS-A test for their own type and for the class Object.</a:t>
            </a:r>
          </a:p>
          <a:p>
            <a:pPr>
              <a:defRPr/>
            </a:pPr>
            <a:r>
              <a:rPr lang="en-US" sz="1400" kern="1200" dirty="0" smtClean="0"/>
              <a:t>The </a:t>
            </a:r>
            <a:r>
              <a:rPr lang="en-US" sz="1400" kern="1200" dirty="0"/>
              <a:t>reference variable can be reassigned to other objects provided that it is not declared final. The type of the reference variable would determine the methods that it can invoke on the object.</a:t>
            </a:r>
          </a:p>
          <a:p>
            <a:pPr>
              <a:defRPr/>
            </a:pPr>
            <a:r>
              <a:rPr lang="en-US" sz="1400" kern="1200" dirty="0"/>
              <a:t>A reference variable can refer to any object of its declared type or any subtype of its declared type. A reference variable can be declared as a class or interface type.</a:t>
            </a:r>
          </a:p>
          <a:p>
            <a:pPr>
              <a:defRPr/>
            </a:pPr>
            <a:r>
              <a:rPr lang="en-US" sz="1400" kern="1200" dirty="0"/>
              <a:t>If a method from parent class is overridden in subclass, and object of subclass is referenced by Parent’s class variable, then calling the overridden method from this variable will result in  a call to subclass’s method. This is called run time binding. But remember the compiler must see that the same method is available and visible from parent class too.</a:t>
            </a:r>
          </a:p>
          <a:p>
            <a:pPr>
              <a:buFont typeface="Arial" pitchFamily="34" charset="0"/>
              <a:buChar char="•"/>
              <a:defRPr/>
            </a:pPr>
            <a:endParaRPr lang="en-US" sz="1400" kern="1200" dirty="0"/>
          </a:p>
          <a:p>
            <a:pPr marL="0" indent="0">
              <a:buFont typeface="Arial" charset="0"/>
              <a:buNone/>
              <a:defRPr/>
            </a:pPr>
            <a:endParaRPr lang="en-US" kern="1200" dirty="0">
              <a:latin typeface="Comic Sans MS" pitchFamily="66" charset="0"/>
            </a:endParaRP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501" y="4114801"/>
            <a:ext cx="3745524"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9211669"/>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07868" y="457200"/>
            <a:ext cx="10978407" cy="501650"/>
          </a:xfrm>
          <a:noFill/>
        </p:spPr>
        <p:txBody>
          <a:bodyPr/>
          <a:lstStyle/>
          <a:p>
            <a:r>
              <a:rPr lang="en-US" altLang="en-US" smtClean="0"/>
              <a:t>Virtual Safari Example</a:t>
            </a:r>
          </a:p>
        </p:txBody>
      </p:sp>
      <p:sp>
        <p:nvSpPr>
          <p:cNvPr id="27651" name="Rectangle 3"/>
          <p:cNvSpPr>
            <a:spLocks noGrp="1" noChangeArrowheads="1"/>
          </p:cNvSpPr>
          <p:nvPr>
            <p:ph sz="quarter" idx="10"/>
          </p:nvPr>
        </p:nvSpPr>
        <p:spPr>
          <a:xfrm>
            <a:off x="609441" y="1143000"/>
            <a:ext cx="10969943" cy="3898900"/>
          </a:xfrm>
        </p:spPr>
        <p:txBody>
          <a:bodyPr/>
          <a:lstStyle/>
          <a:p>
            <a:pPr>
              <a:lnSpc>
                <a:spcPct val="100000"/>
              </a:lnSpc>
              <a:spcAft>
                <a:spcPct val="0"/>
              </a:spcAft>
            </a:pPr>
            <a:r>
              <a:rPr lang="en-US" altLang="en-US" smtClean="0"/>
              <a:t>Problem:</a:t>
            </a:r>
          </a:p>
          <a:p>
            <a:pPr lvl="1" algn="just">
              <a:lnSpc>
                <a:spcPct val="100000"/>
              </a:lnSpc>
              <a:spcAft>
                <a:spcPct val="0"/>
              </a:spcAft>
            </a:pPr>
            <a:r>
              <a:rPr lang="en-US" altLang="en-US" smtClean="0"/>
              <a:t>Indian Government came up with an idea to launch a virtual safari on internet. This safari will have Indian animals and birds. The visitors will get real time experience to see different Indian species on net and this will promote Indian tourism.</a:t>
            </a:r>
          </a:p>
          <a:p>
            <a:pPr lvl="1" algn="just">
              <a:lnSpc>
                <a:spcPct val="100000"/>
              </a:lnSpc>
              <a:spcAft>
                <a:spcPct val="0"/>
              </a:spcAft>
            </a:pPr>
            <a:r>
              <a:rPr lang="en-US" altLang="en-US" smtClean="0"/>
              <a:t>Your job is to design the different animal classes present in Virtual Safari and let visitors see them doing different things like sleeping, eating etc. </a:t>
            </a:r>
          </a:p>
          <a:p>
            <a:pPr lvl="1">
              <a:lnSpc>
                <a:spcPct val="100000"/>
              </a:lnSpc>
              <a:spcAft>
                <a:spcPct val="0"/>
              </a:spcAft>
            </a:pPr>
            <a:r>
              <a:rPr lang="en-US" altLang="en-US" smtClean="0"/>
              <a:t>Following six animals are given to start with. The design should be flexible to accommodate new animals.</a:t>
            </a:r>
          </a:p>
        </p:txBody>
      </p:sp>
      <p:pic>
        <p:nvPicPr>
          <p:cNvPr id="27652" name="Picture 5" descr="ti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515" y="4572000"/>
            <a:ext cx="2031471"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descr="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4207" y="4648200"/>
            <a:ext cx="1904504"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descr="d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133" y="4572001"/>
            <a:ext cx="17267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8" descr="d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4310" y="4572000"/>
            <a:ext cx="1726750"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9" descr="eleph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1417" y="4648200"/>
            <a:ext cx="1631524"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0" descr="l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00" y="4495800"/>
            <a:ext cx="165691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512200"/>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p:spPr>
        <p:txBody>
          <a:bodyPr/>
          <a:lstStyle/>
          <a:p>
            <a:r>
              <a:rPr lang="en-US" altLang="en-US" smtClean="0"/>
              <a:t>Step#1 – Look for objects</a:t>
            </a:r>
          </a:p>
        </p:txBody>
      </p:sp>
      <p:sp>
        <p:nvSpPr>
          <p:cNvPr id="28675" name="Rectangle 3"/>
          <p:cNvSpPr>
            <a:spLocks noGrp="1" noChangeArrowheads="1"/>
          </p:cNvSpPr>
          <p:nvPr>
            <p:ph type="body" sz="half" idx="1"/>
          </p:nvPr>
        </p:nvSpPr>
        <p:spPr>
          <a:xfrm>
            <a:off x="594629" y="1282700"/>
            <a:ext cx="5601357" cy="4648200"/>
          </a:xfrm>
          <a:noFill/>
        </p:spPr>
        <p:txBody>
          <a:bodyPr/>
          <a:lstStyle/>
          <a:p>
            <a:pPr algn="just">
              <a:lnSpc>
                <a:spcPct val="100000"/>
              </a:lnSpc>
            </a:pPr>
            <a:r>
              <a:rPr lang="en-US" altLang="en-US" smtClean="0"/>
              <a:t>Having common attributes and behavior.</a:t>
            </a:r>
          </a:p>
          <a:p>
            <a:pPr algn="just">
              <a:lnSpc>
                <a:spcPct val="100000"/>
              </a:lnSpc>
            </a:pPr>
            <a:endParaRPr lang="en-US" altLang="en-US" smtClean="0"/>
          </a:p>
          <a:p>
            <a:pPr algn="just">
              <a:lnSpc>
                <a:spcPct val="100000"/>
              </a:lnSpc>
            </a:pPr>
            <a:r>
              <a:rPr lang="en-US" altLang="en-US" smtClean="0"/>
              <a:t>Instance Variables (Knows)</a:t>
            </a:r>
          </a:p>
          <a:p>
            <a:pPr lvl="1" algn="just">
              <a:lnSpc>
                <a:spcPct val="100000"/>
              </a:lnSpc>
            </a:pPr>
            <a:r>
              <a:rPr lang="en-US" altLang="en-US" smtClean="0"/>
              <a:t>Name – Animal’s Name</a:t>
            </a:r>
          </a:p>
          <a:p>
            <a:pPr lvl="1" algn="just">
              <a:lnSpc>
                <a:spcPct val="100000"/>
              </a:lnSpc>
            </a:pPr>
            <a:r>
              <a:rPr lang="en-US" altLang="en-US" smtClean="0"/>
              <a:t>picture – Identifies the animal (by picture).</a:t>
            </a:r>
          </a:p>
          <a:p>
            <a:pPr lvl="1" algn="just">
              <a:lnSpc>
                <a:spcPct val="100000"/>
              </a:lnSpc>
            </a:pPr>
            <a:r>
              <a:rPr lang="en-US" altLang="en-US" smtClean="0"/>
              <a:t>food – Type of food e.g. grass or meat</a:t>
            </a:r>
          </a:p>
          <a:p>
            <a:pPr lvl="1" algn="just">
              <a:lnSpc>
                <a:spcPct val="100000"/>
              </a:lnSpc>
            </a:pPr>
            <a:r>
              <a:rPr lang="en-US" altLang="en-US" smtClean="0"/>
              <a:t>hunger – Level of hunger in the animal.</a:t>
            </a:r>
          </a:p>
          <a:p>
            <a:pPr lvl="1" algn="just">
              <a:lnSpc>
                <a:spcPct val="100000"/>
              </a:lnSpc>
            </a:pPr>
            <a:r>
              <a:rPr lang="en-US" altLang="en-US" smtClean="0"/>
              <a:t>Boundary – Area that animal needs to roam around.</a:t>
            </a:r>
          </a:p>
          <a:p>
            <a:pPr algn="just">
              <a:lnSpc>
                <a:spcPct val="100000"/>
              </a:lnSpc>
            </a:pPr>
            <a:endParaRPr lang="en-US" altLang="en-US" smtClean="0"/>
          </a:p>
          <a:p>
            <a:pPr algn="just">
              <a:lnSpc>
                <a:spcPct val="100000"/>
              </a:lnSpc>
            </a:pPr>
            <a:r>
              <a:rPr lang="en-US" altLang="en-US" smtClean="0"/>
              <a:t>Methods (Behavior)</a:t>
            </a:r>
          </a:p>
          <a:p>
            <a:pPr lvl="1" algn="just">
              <a:lnSpc>
                <a:spcPct val="100000"/>
              </a:lnSpc>
            </a:pPr>
            <a:r>
              <a:rPr lang="en-US" altLang="en-US" smtClean="0"/>
              <a:t>Speak</a:t>
            </a:r>
          </a:p>
          <a:p>
            <a:pPr lvl="1" algn="just">
              <a:lnSpc>
                <a:spcPct val="100000"/>
              </a:lnSpc>
            </a:pPr>
            <a:r>
              <a:rPr lang="en-US" altLang="en-US" smtClean="0"/>
              <a:t>Eat</a:t>
            </a:r>
          </a:p>
          <a:p>
            <a:pPr lvl="1" algn="just">
              <a:lnSpc>
                <a:spcPct val="100000"/>
              </a:lnSpc>
            </a:pPr>
            <a:r>
              <a:rPr lang="en-US" altLang="en-US" smtClean="0"/>
              <a:t>Sleep</a:t>
            </a:r>
          </a:p>
          <a:p>
            <a:pPr lvl="1" algn="just">
              <a:lnSpc>
                <a:spcPct val="100000"/>
              </a:lnSpc>
            </a:pPr>
            <a:r>
              <a:rPr lang="en-US" altLang="en-US" smtClean="0"/>
              <a:t>Roam</a:t>
            </a:r>
          </a:p>
        </p:txBody>
      </p:sp>
      <p:pic>
        <p:nvPicPr>
          <p:cNvPr id="28676" name="Picture 6" descr="z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296" y="1524000"/>
            <a:ext cx="450944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23341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Step#2 – Identify an Animal Class</a:t>
            </a:r>
          </a:p>
        </p:txBody>
      </p:sp>
      <p:sp>
        <p:nvSpPr>
          <p:cNvPr id="29699" name="Rectangle 6"/>
          <p:cNvSpPr>
            <a:spLocks noGrp="1" noChangeArrowheads="1"/>
          </p:cNvSpPr>
          <p:nvPr>
            <p:ph type="body" sz="half" idx="1"/>
          </p:nvPr>
        </p:nvSpPr>
        <p:spPr>
          <a:noFill/>
        </p:spPr>
        <p:txBody>
          <a:bodyPr/>
          <a:lstStyle/>
          <a:p>
            <a:pPr algn="just">
              <a:lnSpc>
                <a:spcPct val="100000"/>
              </a:lnSpc>
            </a:pPr>
            <a:r>
              <a:rPr lang="en-US" altLang="en-US" smtClean="0"/>
              <a:t>Identify a class e.g. Animal having the instance variables and methods. </a:t>
            </a:r>
          </a:p>
          <a:p>
            <a:pPr algn="just">
              <a:lnSpc>
                <a:spcPct val="100000"/>
              </a:lnSpc>
            </a:pPr>
            <a:endParaRPr lang="en-US" altLang="en-US" smtClean="0"/>
          </a:p>
          <a:p>
            <a:pPr algn="just">
              <a:lnSpc>
                <a:spcPct val="100000"/>
              </a:lnSpc>
            </a:pPr>
            <a:r>
              <a:rPr lang="en-US" altLang="en-US" smtClean="0"/>
              <a:t>All the animals can be the objects of this class. </a:t>
            </a:r>
          </a:p>
          <a:p>
            <a:pPr algn="just">
              <a:lnSpc>
                <a:spcPct val="100000"/>
              </a:lnSpc>
            </a:pPr>
            <a:endParaRPr lang="en-US" altLang="en-US" smtClean="0"/>
          </a:p>
          <a:p>
            <a:pPr algn="just">
              <a:lnSpc>
                <a:spcPct val="100000"/>
              </a:lnSpc>
            </a:pPr>
            <a:r>
              <a:rPr lang="en-US" altLang="en-US" smtClean="0"/>
              <a:t>Decide if there is some behavior specific to one particular animal? </a:t>
            </a:r>
          </a:p>
          <a:p>
            <a:pPr lvl="1" algn="just">
              <a:lnSpc>
                <a:spcPct val="100000"/>
              </a:lnSpc>
            </a:pPr>
            <a:r>
              <a:rPr lang="en-US" altLang="en-US" smtClean="0"/>
              <a:t>Speak and eat methods are specific to the Animal.</a:t>
            </a:r>
          </a:p>
          <a:p>
            <a:pPr lvl="1" algn="just">
              <a:lnSpc>
                <a:spcPct val="100000"/>
              </a:lnSpc>
            </a:pPr>
            <a:r>
              <a:rPr lang="en-US" altLang="en-US" smtClean="0"/>
              <a:t>Sleep and roam behaviors are almost similar to all animals.</a:t>
            </a:r>
          </a:p>
          <a:p>
            <a:pPr lvl="1" algn="just">
              <a:lnSpc>
                <a:spcPct val="100000"/>
              </a:lnSpc>
            </a:pPr>
            <a:endParaRPr lang="en-US" altLang="en-US" sz="1800" smtClean="0"/>
          </a:p>
          <a:p>
            <a:pPr algn="just">
              <a:lnSpc>
                <a:spcPct val="100000"/>
              </a:lnSpc>
            </a:pPr>
            <a:r>
              <a:rPr lang="en-US" altLang="en-US" smtClean="0"/>
              <a:t>Look for inheritance opportunities. </a:t>
            </a:r>
          </a:p>
          <a:p>
            <a:pPr lvl="1"/>
            <a:endParaRPr lang="en-US" altLang="en-US" smtClean="0"/>
          </a:p>
          <a:p>
            <a:endParaRPr lang="en-US" altLang="en-US" smtClean="0"/>
          </a:p>
          <a:p>
            <a:endParaRPr lang="en-US" altLang="en-US" smtClean="0"/>
          </a:p>
        </p:txBody>
      </p:sp>
      <p:graphicFrame>
        <p:nvGraphicFramePr>
          <p:cNvPr id="29700" name="Object 4"/>
          <p:cNvGraphicFramePr>
            <a:graphicFrameLocks noChangeAspect="1"/>
          </p:cNvGraphicFramePr>
          <p:nvPr>
            <p:ph sz="half" idx="2"/>
          </p:nvPr>
        </p:nvGraphicFramePr>
        <p:xfrm>
          <a:off x="7556649" y="2511425"/>
          <a:ext cx="2632448" cy="2190750"/>
        </p:xfrm>
        <a:graphic>
          <a:graphicData uri="http://schemas.openxmlformats.org/presentationml/2006/ole">
            <mc:AlternateContent xmlns:mc="http://schemas.openxmlformats.org/markup-compatibility/2006">
              <mc:Choice xmlns:v="urn:schemas-microsoft-com:vml" Requires="v">
                <p:oleObj spid="_x0000_s2057" name="Visio" r:id="rId4" imgW="1974342" imgH="2191512" progId="Visio.Drawing.11">
                  <p:embed/>
                </p:oleObj>
              </mc:Choice>
              <mc:Fallback>
                <p:oleObj name="Visio" r:id="rId4" imgW="1974342" imgH="219151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649" y="2511425"/>
                        <a:ext cx="2632448" cy="219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9701" name="Picture 7" descr="tig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031" y="4724401"/>
            <a:ext cx="1036897"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c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8369" y="5715000"/>
            <a:ext cx="882421"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9" descr="de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0502" y="3962400"/>
            <a:ext cx="103689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10" descr="do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9486" y="4648201"/>
            <a:ext cx="94167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1" descr="elepha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6899" y="3962400"/>
            <a:ext cx="943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2" descr="l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5428" y="4495800"/>
            <a:ext cx="93532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13" descr="l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69943" y="4572000"/>
            <a:ext cx="93532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15" descr="elepha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340" y="5562600"/>
            <a:ext cx="9437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16" descr="tig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4310" y="5486401"/>
            <a:ext cx="1036897"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Picture 17" descr="de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2281" y="5486400"/>
            <a:ext cx="103689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1" name="Text Box 18"/>
          <p:cNvSpPr txBox="1">
            <a:spLocks noChangeArrowheads="1"/>
          </p:cNvSpPr>
          <p:nvPr/>
        </p:nvSpPr>
        <p:spPr bwMode="auto">
          <a:xfrm>
            <a:off x="6907002" y="4114801"/>
            <a:ext cx="1074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800" b="1" i="1">
                <a:solidFill>
                  <a:schemeClr val="accent1"/>
                </a:solidFill>
              </a:rPr>
              <a:t>Objects</a:t>
            </a:r>
          </a:p>
        </p:txBody>
      </p:sp>
      <p:sp>
        <p:nvSpPr>
          <p:cNvPr id="29712" name="Text Box 19"/>
          <p:cNvSpPr txBox="1">
            <a:spLocks noChangeArrowheads="1"/>
          </p:cNvSpPr>
          <p:nvPr/>
        </p:nvSpPr>
        <p:spPr bwMode="auto">
          <a:xfrm>
            <a:off x="6907001" y="1066801"/>
            <a:ext cx="8210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800" b="1" i="1">
                <a:solidFill>
                  <a:schemeClr val="accent1"/>
                </a:solidFill>
              </a:rPr>
              <a:t>Class</a:t>
            </a:r>
          </a:p>
        </p:txBody>
      </p:sp>
    </p:spTree>
    <p:extLst>
      <p:ext uri="{BB962C8B-B14F-4D97-AF65-F5344CB8AC3E}">
        <p14:creationId xmlns:p14="http://schemas.microsoft.com/office/powerpoint/2010/main" val="233177376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t>Step#3 – Identify Subclasses</a:t>
            </a:r>
          </a:p>
        </p:txBody>
      </p:sp>
      <p:graphicFrame>
        <p:nvGraphicFramePr>
          <p:cNvPr id="30723" name="Object 27"/>
          <p:cNvGraphicFramePr>
            <a:graphicFrameLocks noChangeAspect="1"/>
          </p:cNvGraphicFramePr>
          <p:nvPr>
            <p:ph sz="quarter" idx="10"/>
          </p:nvPr>
        </p:nvGraphicFramePr>
        <p:xfrm>
          <a:off x="2395443" y="2209800"/>
          <a:ext cx="6788498" cy="3276600"/>
        </p:xfrm>
        <a:graphic>
          <a:graphicData uri="http://schemas.openxmlformats.org/presentationml/2006/ole">
            <mc:AlternateContent xmlns:mc="http://schemas.openxmlformats.org/markup-compatibility/2006">
              <mc:Choice xmlns:v="urn:schemas-microsoft-com:vml" Requires="v">
                <p:oleObj spid="_x0000_s3081" name="Visio" r:id="rId4" imgW="6436614" imgH="4141851" progId="Visio.Drawing.11">
                  <p:embed/>
                </p:oleObj>
              </mc:Choice>
              <mc:Fallback>
                <p:oleObj name="Visio" r:id="rId4" imgW="6436614" imgH="41418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443" y="2209800"/>
                        <a:ext cx="678849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6" name="Rectangle 28"/>
          <p:cNvSpPr>
            <a:spLocks noChangeArrowheads="1"/>
          </p:cNvSpPr>
          <p:nvPr/>
        </p:nvSpPr>
        <p:spPr bwMode="auto">
          <a:xfrm>
            <a:off x="1150125" y="1143000"/>
            <a:ext cx="6710170" cy="697627"/>
          </a:xfrm>
          <a:prstGeom prst="rect">
            <a:avLst/>
          </a:prstGeom>
          <a:noFill/>
          <a:ln w="9525">
            <a:noFill/>
            <a:miter lim="800000"/>
            <a:headEnd/>
            <a:tailEnd/>
          </a:ln>
        </p:spPr>
        <p:txBody>
          <a:bodyPr wrap="none">
            <a:spAutoFit/>
          </a:bodyPr>
          <a:lstStyle/>
          <a:p>
            <a:pPr marL="519112" lvl="1" indent="-285750" algn="just">
              <a:spcBef>
                <a:spcPts val="400"/>
              </a:spcBef>
              <a:spcAft>
                <a:spcPts val="0"/>
              </a:spcAft>
              <a:buClr>
                <a:srgbClr val="355F99"/>
              </a:buClr>
              <a:buSzPct val="100000"/>
              <a:buFont typeface="Wingdings" panose="05000000000000000000" pitchFamily="2" charset="2"/>
              <a:buChar char="Ø"/>
              <a:defRPr/>
            </a:pPr>
            <a:r>
              <a:rPr lang="en-US" dirty="0">
                <a:solidFill>
                  <a:srgbClr val="404040"/>
                </a:solidFill>
                <a:latin typeface="Calibri" pitchFamily="34" charset="0"/>
                <a:ea typeface="+mn-ea"/>
              </a:rPr>
              <a:t> </a:t>
            </a:r>
            <a:r>
              <a:rPr lang="en-US" dirty="0">
                <a:solidFill>
                  <a:srgbClr val="404040"/>
                </a:solidFill>
                <a:latin typeface="Georgia" panose="02040502050405020303" pitchFamily="18" charset="0"/>
                <a:ea typeface="+mn-ea"/>
              </a:rPr>
              <a:t>Different Behavior</a:t>
            </a:r>
          </a:p>
          <a:p>
            <a:pPr marL="519112" lvl="1" indent="-285750" algn="just">
              <a:spcBef>
                <a:spcPts val="400"/>
              </a:spcBef>
              <a:spcAft>
                <a:spcPts val="0"/>
              </a:spcAft>
              <a:buClr>
                <a:srgbClr val="355F99"/>
              </a:buClr>
              <a:buSzPct val="100000"/>
              <a:buFont typeface="Wingdings" panose="05000000000000000000" pitchFamily="2" charset="2"/>
              <a:buChar char="Ø"/>
              <a:defRPr/>
            </a:pPr>
            <a:r>
              <a:rPr lang="en-US" dirty="0">
                <a:solidFill>
                  <a:srgbClr val="404040"/>
                </a:solidFill>
                <a:latin typeface="Georgia" panose="02040502050405020303" pitchFamily="18" charset="0"/>
                <a:ea typeface="+mn-ea"/>
              </a:rPr>
              <a:t> Speak and eat methods are overridden in the child classes.</a:t>
            </a:r>
          </a:p>
        </p:txBody>
      </p:sp>
      <p:sp>
        <p:nvSpPr>
          <p:cNvPr id="3077" name="Rectangle 29"/>
          <p:cNvSpPr>
            <a:spLocks noChangeArrowheads="1"/>
          </p:cNvSpPr>
          <p:nvPr/>
        </p:nvSpPr>
        <p:spPr bwMode="auto">
          <a:xfrm>
            <a:off x="804957" y="5638801"/>
            <a:ext cx="6278963" cy="808426"/>
          </a:xfrm>
          <a:prstGeom prst="rect">
            <a:avLst/>
          </a:prstGeom>
          <a:noFill/>
          <a:ln w="9525">
            <a:noFill/>
            <a:miter lim="800000"/>
            <a:headEnd/>
            <a:tailEnd/>
          </a:ln>
        </p:spPr>
        <p:txBody>
          <a:bodyPr wrap="none">
            <a:spAutoFit/>
          </a:bodyPr>
          <a:lstStyle/>
          <a:p>
            <a:pPr marL="519112" lvl="1" indent="-285750" algn="just" eaLnBrk="0" hangingPunct="0">
              <a:lnSpc>
                <a:spcPct val="120000"/>
              </a:lnSpc>
              <a:spcBef>
                <a:spcPts val="400"/>
              </a:spcBef>
              <a:spcAft>
                <a:spcPts val="0"/>
              </a:spcAft>
              <a:buClr>
                <a:srgbClr val="355F99"/>
              </a:buClr>
              <a:buSzPct val="100000"/>
              <a:buFont typeface="Wingdings" panose="05000000000000000000" pitchFamily="2" charset="2"/>
              <a:buChar char="Ø"/>
              <a:defRPr/>
            </a:pPr>
            <a:r>
              <a:rPr lang="en-US" b="1" dirty="0">
                <a:solidFill>
                  <a:schemeClr val="accent1"/>
                </a:solidFill>
                <a:latin typeface="Arial" charset="0"/>
              </a:rPr>
              <a:t> </a:t>
            </a:r>
            <a:r>
              <a:rPr lang="en-US" dirty="0">
                <a:solidFill>
                  <a:srgbClr val="404040"/>
                </a:solidFill>
                <a:latin typeface="Georgia" panose="02040502050405020303" pitchFamily="18" charset="0"/>
                <a:ea typeface="+mn-ea"/>
              </a:rPr>
              <a:t>Any more inheritance opportunities?</a:t>
            </a:r>
          </a:p>
          <a:p>
            <a:pPr marL="519112" lvl="1" indent="-285750" algn="just" eaLnBrk="0" hangingPunct="0">
              <a:lnSpc>
                <a:spcPct val="120000"/>
              </a:lnSpc>
              <a:spcBef>
                <a:spcPts val="400"/>
              </a:spcBef>
              <a:spcAft>
                <a:spcPts val="0"/>
              </a:spcAft>
              <a:buClr>
                <a:srgbClr val="355F99"/>
              </a:buClr>
              <a:buSzPct val="100000"/>
              <a:buFont typeface="Wingdings" panose="05000000000000000000" pitchFamily="2" charset="2"/>
              <a:buChar char="Ø"/>
              <a:defRPr/>
            </a:pPr>
            <a:r>
              <a:rPr lang="en-US" dirty="0">
                <a:solidFill>
                  <a:srgbClr val="404040"/>
                </a:solidFill>
                <a:latin typeface="Georgia" panose="02040502050405020303" pitchFamily="18" charset="0"/>
                <a:ea typeface="+mn-ea"/>
              </a:rPr>
              <a:t> Hint: Do all above animals roam in the same manner?</a:t>
            </a:r>
          </a:p>
        </p:txBody>
      </p:sp>
    </p:spTree>
    <p:extLst>
      <p:ext uri="{BB962C8B-B14F-4D97-AF65-F5344CB8AC3E}">
        <p14:creationId xmlns:p14="http://schemas.microsoft.com/office/powerpoint/2010/main" val="2952509546"/>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t>Step#4 – Identify More Inheritance Opportunities</a:t>
            </a:r>
          </a:p>
        </p:txBody>
      </p:sp>
      <p:graphicFrame>
        <p:nvGraphicFramePr>
          <p:cNvPr id="31747" name="Object 9"/>
          <p:cNvGraphicFramePr>
            <a:graphicFrameLocks noChangeAspect="1"/>
          </p:cNvGraphicFramePr>
          <p:nvPr>
            <p:ph sz="quarter" idx="10"/>
          </p:nvPr>
        </p:nvGraphicFramePr>
        <p:xfrm>
          <a:off x="1354314" y="2209800"/>
          <a:ext cx="9243192" cy="4025900"/>
        </p:xfrm>
        <a:graphic>
          <a:graphicData uri="http://schemas.openxmlformats.org/presentationml/2006/ole">
            <mc:AlternateContent xmlns:mc="http://schemas.openxmlformats.org/markup-compatibility/2006">
              <mc:Choice xmlns:v="urn:schemas-microsoft-com:vml" Requires="v">
                <p:oleObj spid="_x0000_s4105" name="Visio" r:id="rId4" imgW="6297168" imgH="3656076" progId="Visio.Drawing.11">
                  <p:embed/>
                </p:oleObj>
              </mc:Choice>
              <mc:Fallback>
                <p:oleObj name="Visio" r:id="rId4" imgW="6297168" imgH="36560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314" y="2209800"/>
                        <a:ext cx="9243192"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0" name="Rectangle 4"/>
          <p:cNvSpPr>
            <a:spLocks noChangeArrowheads="1"/>
          </p:cNvSpPr>
          <p:nvPr/>
        </p:nvSpPr>
        <p:spPr bwMode="auto">
          <a:xfrm>
            <a:off x="812588" y="1201739"/>
            <a:ext cx="9954207" cy="1085425"/>
          </a:xfrm>
          <a:prstGeom prst="rect">
            <a:avLst/>
          </a:prstGeom>
          <a:noFill/>
          <a:ln w="9525">
            <a:noFill/>
            <a:miter lim="800000"/>
            <a:headEnd/>
            <a:tailEnd/>
          </a:ln>
        </p:spPr>
        <p:txBody>
          <a:bodyPr>
            <a:spAutoFit/>
          </a:bodyPr>
          <a:lstStyle/>
          <a:p>
            <a:pPr marL="285750" indent="-285750" algn="just">
              <a:spcBef>
                <a:spcPts val="400"/>
              </a:spcBef>
              <a:buClr>
                <a:srgbClr val="355F99"/>
              </a:buClr>
              <a:buFont typeface="Wingdings" panose="05000000000000000000" pitchFamily="2" charset="2"/>
              <a:buChar char="Ø"/>
              <a:defRPr/>
            </a:pPr>
            <a:r>
              <a:rPr lang="en-US" dirty="0">
                <a:solidFill>
                  <a:srgbClr val="4D4D4D"/>
                </a:solidFill>
                <a:latin typeface="Arial" charset="0"/>
              </a:rPr>
              <a:t> </a:t>
            </a:r>
            <a:r>
              <a:rPr lang="en-US" sz="1800" dirty="0">
                <a:solidFill>
                  <a:srgbClr val="404040"/>
                </a:solidFill>
                <a:latin typeface="Georgia" panose="02040502050405020303" pitchFamily="18" charset="0"/>
                <a:ea typeface="+mn-ea"/>
              </a:rPr>
              <a:t>Group Roamers – Roam in Groups - Dog, Deer and Elephant.</a:t>
            </a:r>
          </a:p>
          <a:p>
            <a:pPr marL="285750" indent="-285750" algn="just">
              <a:spcBef>
                <a:spcPts val="400"/>
              </a:spcBef>
              <a:buClr>
                <a:srgbClr val="355F99"/>
              </a:buClr>
              <a:buFont typeface="Wingdings" panose="05000000000000000000" pitchFamily="2" charset="2"/>
              <a:buChar char="Ø"/>
              <a:defRPr/>
            </a:pPr>
            <a:r>
              <a:rPr lang="en-US" sz="1800" dirty="0">
                <a:solidFill>
                  <a:srgbClr val="404040"/>
                </a:solidFill>
                <a:latin typeface="Georgia" panose="02040502050405020303" pitchFamily="18" charset="0"/>
                <a:ea typeface="+mn-ea"/>
              </a:rPr>
              <a:t> Single Roamers – Roam alone - Lion, Tiger and Cat.</a:t>
            </a:r>
          </a:p>
          <a:p>
            <a:pPr lvl="1" eaLnBrk="0" hangingPunct="0">
              <a:lnSpc>
                <a:spcPct val="120000"/>
              </a:lnSpc>
              <a:spcBef>
                <a:spcPct val="20000"/>
              </a:spcBef>
              <a:buClr>
                <a:schemeClr val="accent1"/>
              </a:buClr>
              <a:buFont typeface="Wingdings" pitchFamily="2" charset="2"/>
              <a:buBlip>
                <a:blip r:embed="rId6"/>
              </a:buBlip>
              <a:defRPr/>
            </a:pPr>
            <a:endParaRPr lang="en-US" dirty="0">
              <a:latin typeface="Arial" charset="0"/>
            </a:endParaRPr>
          </a:p>
        </p:txBody>
      </p:sp>
    </p:spTree>
    <p:extLst>
      <p:ext uri="{BB962C8B-B14F-4D97-AF65-F5344CB8AC3E}">
        <p14:creationId xmlns:p14="http://schemas.microsoft.com/office/powerpoint/2010/main" val="3834772124"/>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07868" y="457200"/>
            <a:ext cx="11283128" cy="501650"/>
          </a:xfrm>
        </p:spPr>
        <p:txBody>
          <a:bodyPr/>
          <a:lstStyle/>
          <a:p>
            <a:r>
              <a:rPr lang="en-US" altLang="en-US" smtClean="0"/>
              <a:t>Method Calls</a:t>
            </a:r>
          </a:p>
        </p:txBody>
      </p:sp>
      <p:sp>
        <p:nvSpPr>
          <p:cNvPr id="32771" name="Rectangle 3"/>
          <p:cNvSpPr>
            <a:spLocks noGrp="1" noChangeArrowheads="1"/>
          </p:cNvSpPr>
          <p:nvPr>
            <p:ph type="body" sz="half" idx="1"/>
          </p:nvPr>
        </p:nvSpPr>
        <p:spPr>
          <a:xfrm>
            <a:off x="507868" y="1282700"/>
            <a:ext cx="6602280" cy="4889500"/>
          </a:xfrm>
          <a:noFill/>
        </p:spPr>
        <p:txBody>
          <a:bodyPr/>
          <a:lstStyle/>
          <a:p>
            <a:pPr algn="just">
              <a:lnSpc>
                <a:spcPct val="100000"/>
              </a:lnSpc>
            </a:pPr>
            <a:r>
              <a:rPr lang="en-US" altLang="en-US" smtClean="0"/>
              <a:t>Elephant elephant = new Elephant();</a:t>
            </a:r>
          </a:p>
          <a:p>
            <a:pPr algn="just">
              <a:lnSpc>
                <a:spcPct val="100000"/>
              </a:lnSpc>
              <a:buFont typeface="Wingdings" panose="05000000000000000000" pitchFamily="2" charset="2"/>
              <a:buNone/>
            </a:pPr>
            <a:r>
              <a:rPr lang="en-US" altLang="en-US" smtClean="0"/>
              <a:t>	elephant.speak();</a:t>
            </a:r>
          </a:p>
          <a:p>
            <a:pPr algn="just">
              <a:lnSpc>
                <a:spcPct val="100000"/>
              </a:lnSpc>
            </a:pPr>
            <a:endParaRPr lang="en-US" altLang="en-US" smtClean="0"/>
          </a:p>
          <a:p>
            <a:pPr algn="just">
              <a:lnSpc>
                <a:spcPct val="100000"/>
              </a:lnSpc>
            </a:pPr>
            <a:r>
              <a:rPr lang="en-US" altLang="en-US" smtClean="0"/>
              <a:t>Which “speak” method is called?</a:t>
            </a:r>
          </a:p>
          <a:p>
            <a:pPr algn="just">
              <a:lnSpc>
                <a:spcPct val="100000"/>
              </a:lnSpc>
            </a:pPr>
            <a:endParaRPr lang="en-US" altLang="en-US" smtClean="0"/>
          </a:p>
          <a:p>
            <a:pPr algn="just">
              <a:lnSpc>
                <a:spcPct val="100000"/>
              </a:lnSpc>
            </a:pPr>
            <a:r>
              <a:rPr lang="en-US" altLang="en-US" smtClean="0"/>
              <a:t>Access modifier rules – </a:t>
            </a:r>
          </a:p>
          <a:p>
            <a:pPr lvl="1" algn="just">
              <a:lnSpc>
                <a:spcPct val="100000"/>
              </a:lnSpc>
            </a:pPr>
            <a:r>
              <a:rPr lang="en-US" altLang="en-US" smtClean="0"/>
              <a:t>private members not inherited.</a:t>
            </a:r>
          </a:p>
          <a:p>
            <a:pPr lvl="1" algn="just">
              <a:lnSpc>
                <a:spcPct val="100000"/>
              </a:lnSpc>
            </a:pPr>
            <a:r>
              <a:rPr lang="en-US" altLang="en-US" smtClean="0"/>
              <a:t>public members inherited.</a:t>
            </a:r>
          </a:p>
          <a:p>
            <a:pPr lvl="1" algn="just">
              <a:lnSpc>
                <a:spcPct val="100000"/>
              </a:lnSpc>
            </a:pPr>
            <a:r>
              <a:rPr lang="en-US" altLang="en-US" smtClean="0"/>
              <a:t>protected members inherited.</a:t>
            </a:r>
          </a:p>
          <a:p>
            <a:pPr lvl="1" algn="just"/>
            <a:endParaRPr lang="en-US" altLang="en-US" smtClean="0"/>
          </a:p>
        </p:txBody>
      </p:sp>
      <p:graphicFrame>
        <p:nvGraphicFramePr>
          <p:cNvPr id="32772" name="Object 4"/>
          <p:cNvGraphicFramePr>
            <a:graphicFrameLocks noChangeAspect="1"/>
          </p:cNvGraphicFramePr>
          <p:nvPr>
            <p:ph sz="half" idx="2"/>
          </p:nvPr>
        </p:nvGraphicFramePr>
        <p:xfrm>
          <a:off x="7984104" y="1719264"/>
          <a:ext cx="1777537" cy="3775075"/>
        </p:xfrm>
        <a:graphic>
          <a:graphicData uri="http://schemas.openxmlformats.org/presentationml/2006/ole">
            <mc:AlternateContent xmlns:mc="http://schemas.openxmlformats.org/markup-compatibility/2006">
              <mc:Choice xmlns:v="urn:schemas-microsoft-com:vml" Requires="v">
                <p:oleObj spid="_x0000_s5129" name="Visio" r:id="rId4" imgW="1333881" imgH="3775710" progId="Visio.Drawing.11">
                  <p:embed/>
                </p:oleObj>
              </mc:Choice>
              <mc:Fallback>
                <p:oleObj name="Visio" r:id="rId4" imgW="1333881" imgH="377571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4104" y="1719264"/>
                        <a:ext cx="1777537"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057536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Polymorphism</a:t>
            </a:r>
          </a:p>
        </p:txBody>
      </p:sp>
      <p:sp>
        <p:nvSpPr>
          <p:cNvPr id="33795" name="Rectangle 3"/>
          <p:cNvSpPr>
            <a:spLocks noGrp="1" noChangeArrowheads="1"/>
          </p:cNvSpPr>
          <p:nvPr>
            <p:ph type="body" sz="half" idx="1"/>
          </p:nvPr>
        </p:nvSpPr>
        <p:spPr>
          <a:xfrm>
            <a:off x="609441" y="1295400"/>
            <a:ext cx="5383398" cy="4648200"/>
          </a:xfrm>
          <a:noFill/>
        </p:spPr>
        <p:txBody>
          <a:bodyPr/>
          <a:lstStyle/>
          <a:p>
            <a:pPr algn="just">
              <a:lnSpc>
                <a:spcPct val="100000"/>
              </a:lnSpc>
            </a:pPr>
            <a:r>
              <a:rPr lang="en-US" altLang="en-US" smtClean="0"/>
              <a:t>Generally </a:t>
            </a:r>
          </a:p>
          <a:p>
            <a:pPr lvl="1" algn="just">
              <a:lnSpc>
                <a:spcPct val="100000"/>
              </a:lnSpc>
            </a:pPr>
            <a:r>
              <a:rPr lang="en-US" altLang="en-US" smtClean="0"/>
              <a:t>Reference type and object type are same.</a:t>
            </a:r>
          </a:p>
          <a:p>
            <a:pPr lvl="1" algn="just">
              <a:lnSpc>
                <a:spcPct val="100000"/>
              </a:lnSpc>
            </a:pPr>
            <a:r>
              <a:rPr lang="en-US" altLang="en-US" smtClean="0"/>
              <a:t>Elephant elephant = new Elephant();</a:t>
            </a:r>
          </a:p>
          <a:p>
            <a:pPr lvl="1" algn="just">
              <a:lnSpc>
                <a:spcPct val="100000"/>
              </a:lnSpc>
            </a:pPr>
            <a:endParaRPr lang="en-US" altLang="en-US" sz="1800" smtClean="0"/>
          </a:p>
          <a:p>
            <a:pPr algn="just">
              <a:lnSpc>
                <a:spcPct val="100000"/>
              </a:lnSpc>
            </a:pPr>
            <a:r>
              <a:rPr lang="en-US" altLang="en-US" smtClean="0"/>
              <a:t>But, with Polymorphism - </a:t>
            </a:r>
          </a:p>
          <a:p>
            <a:pPr lvl="1" algn="just">
              <a:lnSpc>
                <a:spcPct val="100000"/>
              </a:lnSpc>
            </a:pPr>
            <a:r>
              <a:rPr lang="en-US" altLang="en-US" smtClean="0"/>
              <a:t>Reference type and objects type can be different.</a:t>
            </a:r>
          </a:p>
          <a:p>
            <a:pPr lvl="1" algn="just">
              <a:lnSpc>
                <a:spcPct val="100000"/>
              </a:lnSpc>
            </a:pPr>
            <a:r>
              <a:rPr lang="en-US" altLang="en-US" smtClean="0"/>
              <a:t>Animal animal = new Elephant();</a:t>
            </a:r>
          </a:p>
          <a:p>
            <a:pPr lvl="1" algn="just">
              <a:lnSpc>
                <a:spcPct val="100000"/>
              </a:lnSpc>
            </a:pPr>
            <a:endParaRPr lang="en-US" altLang="en-US" sz="1800" smtClean="0"/>
          </a:p>
          <a:p>
            <a:pPr algn="just">
              <a:lnSpc>
                <a:spcPct val="100000"/>
              </a:lnSpc>
            </a:pPr>
            <a:r>
              <a:rPr lang="en-US" altLang="en-US" smtClean="0"/>
              <a:t>Which method is called*?</a:t>
            </a:r>
          </a:p>
          <a:p>
            <a:pPr lvl="1" algn="just">
              <a:lnSpc>
                <a:spcPct val="100000"/>
              </a:lnSpc>
            </a:pPr>
            <a:r>
              <a:rPr lang="en-US" altLang="en-US" smtClean="0"/>
              <a:t>Animal animal = new Elephant();</a:t>
            </a:r>
          </a:p>
          <a:p>
            <a:pPr lvl="1" algn="just">
              <a:lnSpc>
                <a:spcPct val="100000"/>
              </a:lnSpc>
              <a:buFont typeface="Wingdings" panose="05000000000000000000" pitchFamily="2" charset="2"/>
              <a:buNone/>
            </a:pPr>
            <a:r>
              <a:rPr lang="en-US" altLang="en-US" smtClean="0"/>
              <a:t>	 animal.speak();</a:t>
            </a:r>
          </a:p>
          <a:p>
            <a:pPr lvl="1" algn="just">
              <a:lnSpc>
                <a:spcPct val="100000"/>
              </a:lnSpc>
              <a:buFont typeface="Wingdings" panose="05000000000000000000" pitchFamily="2" charset="2"/>
              <a:buNone/>
            </a:pPr>
            <a:r>
              <a:rPr lang="en-US" altLang="en-US" smtClean="0"/>
              <a:t>		*Refer diagram in prev slides.</a:t>
            </a:r>
            <a:endParaRPr lang="en-US" altLang="en-US" sz="1800" smtClean="0"/>
          </a:p>
          <a:p>
            <a:pPr lvl="1" algn="just">
              <a:buFont typeface="Wingdings" panose="05000000000000000000" pitchFamily="2" charset="2"/>
              <a:buNone/>
            </a:pPr>
            <a:endParaRPr lang="en-US" altLang="en-US" smtClean="0"/>
          </a:p>
        </p:txBody>
      </p:sp>
      <p:sp>
        <p:nvSpPr>
          <p:cNvPr id="33796" name="AutoShape 16"/>
          <p:cNvSpPr>
            <a:spLocks noChangeAspect="1" noChangeArrowheads="1" noTextEdit="1"/>
          </p:cNvSpPr>
          <p:nvPr/>
        </p:nvSpPr>
        <p:spPr bwMode="auto">
          <a:xfrm>
            <a:off x="7414869" y="762000"/>
            <a:ext cx="375822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97" name="Rectangle 18"/>
          <p:cNvSpPr>
            <a:spLocks noChangeArrowheads="1"/>
          </p:cNvSpPr>
          <p:nvPr/>
        </p:nvSpPr>
        <p:spPr bwMode="auto">
          <a:xfrm>
            <a:off x="8003149" y="3281363"/>
            <a:ext cx="58669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a:solidFill>
                  <a:srgbClr val="FF0000"/>
                </a:solidFill>
                <a:latin typeface="Arial" pitchFamily="34" charset="0"/>
              </a:rPr>
              <a:t>elephant</a:t>
            </a:r>
            <a:endParaRPr lang="en-US" altLang="en-US" sz="2000" i="1">
              <a:solidFill>
                <a:schemeClr val="tx1"/>
              </a:solidFill>
            </a:endParaRPr>
          </a:p>
        </p:txBody>
      </p:sp>
      <p:sp>
        <p:nvSpPr>
          <p:cNvPr id="33798" name="Freeform 21"/>
          <p:cNvSpPr>
            <a:spLocks/>
          </p:cNvSpPr>
          <p:nvPr/>
        </p:nvSpPr>
        <p:spPr bwMode="auto">
          <a:xfrm>
            <a:off x="7438147" y="2789239"/>
            <a:ext cx="933206" cy="466725"/>
          </a:xfrm>
          <a:custGeom>
            <a:avLst/>
            <a:gdLst>
              <a:gd name="T0" fmla="*/ 0 w 441"/>
              <a:gd name="T1" fmla="*/ 2147483647 h 294"/>
              <a:gd name="T2" fmla="*/ 2147483647 w 441"/>
              <a:gd name="T3" fmla="*/ 2147483647 h 294"/>
              <a:gd name="T4" fmla="*/ 2147483647 w 441"/>
              <a:gd name="T5" fmla="*/ 2147483647 h 294"/>
              <a:gd name="T6" fmla="*/ 2147483647 w 441"/>
              <a:gd name="T7" fmla="*/ 2147483647 h 294"/>
              <a:gd name="T8" fmla="*/ 2147483647 w 441"/>
              <a:gd name="T9" fmla="*/ 2147483647 h 294"/>
              <a:gd name="T10" fmla="*/ 2147483647 w 441"/>
              <a:gd name="T11" fmla="*/ 2147483647 h 294"/>
              <a:gd name="T12" fmla="*/ 2147483647 w 441"/>
              <a:gd name="T13" fmla="*/ 2147483647 h 294"/>
              <a:gd name="T14" fmla="*/ 2147483647 w 441"/>
              <a:gd name="T15" fmla="*/ 2147483647 h 294"/>
              <a:gd name="T16" fmla="*/ 2147483647 w 441"/>
              <a:gd name="T17" fmla="*/ 2147483647 h 294"/>
              <a:gd name="T18" fmla="*/ 2147483647 w 441"/>
              <a:gd name="T19" fmla="*/ 2147483647 h 294"/>
              <a:gd name="T20" fmla="*/ 2147483647 w 441"/>
              <a:gd name="T21" fmla="*/ 2147483647 h 294"/>
              <a:gd name="T22" fmla="*/ 2147483647 w 441"/>
              <a:gd name="T23" fmla="*/ 2147483647 h 294"/>
              <a:gd name="T24" fmla="*/ 2147483647 w 441"/>
              <a:gd name="T25" fmla="*/ 2147483647 h 294"/>
              <a:gd name="T26" fmla="*/ 2147483647 w 441"/>
              <a:gd name="T27" fmla="*/ 2147483647 h 294"/>
              <a:gd name="T28" fmla="*/ 2147483647 w 441"/>
              <a:gd name="T29" fmla="*/ 2147483647 h 294"/>
              <a:gd name="T30" fmla="*/ 2147483647 w 441"/>
              <a:gd name="T31" fmla="*/ 2147483647 h 294"/>
              <a:gd name="T32" fmla="*/ 2147483647 w 441"/>
              <a:gd name="T33" fmla="*/ 2147483647 h 294"/>
              <a:gd name="T34" fmla="*/ 2147483647 w 441"/>
              <a:gd name="T35" fmla="*/ 2147483647 h 294"/>
              <a:gd name="T36" fmla="*/ 2147483647 w 441"/>
              <a:gd name="T37" fmla="*/ 2147483647 h 294"/>
              <a:gd name="T38" fmla="*/ 2147483647 w 441"/>
              <a:gd name="T39" fmla="*/ 0 h 294"/>
              <a:gd name="T40" fmla="*/ 2147483647 w 441"/>
              <a:gd name="T41" fmla="*/ 2147483647 h 294"/>
              <a:gd name="T42" fmla="*/ 2147483647 w 441"/>
              <a:gd name="T43" fmla="*/ 2147483647 h 294"/>
              <a:gd name="T44" fmla="*/ 2147483647 w 441"/>
              <a:gd name="T45" fmla="*/ 2147483647 h 294"/>
              <a:gd name="T46" fmla="*/ 2147483647 w 441"/>
              <a:gd name="T47" fmla="*/ 2147483647 h 294"/>
              <a:gd name="T48" fmla="*/ 2147483647 w 441"/>
              <a:gd name="T49" fmla="*/ 2147483647 h 294"/>
              <a:gd name="T50" fmla="*/ 2147483647 w 441"/>
              <a:gd name="T51" fmla="*/ 2147483647 h 294"/>
              <a:gd name="T52" fmla="*/ 2147483647 w 441"/>
              <a:gd name="T53" fmla="*/ 2147483647 h 294"/>
              <a:gd name="T54" fmla="*/ 2147483647 w 441"/>
              <a:gd name="T55" fmla="*/ 2147483647 h 294"/>
              <a:gd name="T56" fmla="*/ 2147483647 w 441"/>
              <a:gd name="T57" fmla="*/ 2147483647 h 294"/>
              <a:gd name="T58" fmla="*/ 2147483647 w 441"/>
              <a:gd name="T59" fmla="*/ 2147483647 h 294"/>
              <a:gd name="T60" fmla="*/ 2147483647 w 441"/>
              <a:gd name="T61" fmla="*/ 2147483647 h 294"/>
              <a:gd name="T62" fmla="*/ 2147483647 w 441"/>
              <a:gd name="T63" fmla="*/ 2147483647 h 294"/>
              <a:gd name="T64" fmla="*/ 2147483647 w 441"/>
              <a:gd name="T65" fmla="*/ 2147483647 h 294"/>
              <a:gd name="T66" fmla="*/ 2147483647 w 441"/>
              <a:gd name="T67" fmla="*/ 2147483647 h 294"/>
              <a:gd name="T68" fmla="*/ 2147483647 w 441"/>
              <a:gd name="T69" fmla="*/ 2147483647 h 294"/>
              <a:gd name="T70" fmla="*/ 2147483647 w 441"/>
              <a:gd name="T71" fmla="*/ 2147483647 h 294"/>
              <a:gd name="T72" fmla="*/ 2147483647 w 441"/>
              <a:gd name="T73" fmla="*/ 2147483647 h 294"/>
              <a:gd name="T74" fmla="*/ 2147483647 w 441"/>
              <a:gd name="T75" fmla="*/ 2147483647 h 294"/>
              <a:gd name="T76" fmla="*/ 2147483647 w 441"/>
              <a:gd name="T77" fmla="*/ 2147483647 h 294"/>
              <a:gd name="T78" fmla="*/ 2147483647 w 441"/>
              <a:gd name="T79" fmla="*/ 2147483647 h 294"/>
              <a:gd name="T80" fmla="*/ 2147483647 w 441"/>
              <a:gd name="T81" fmla="*/ 2147483647 h 294"/>
              <a:gd name="T82" fmla="*/ 2147483647 w 441"/>
              <a:gd name="T83" fmla="*/ 2147483647 h 294"/>
              <a:gd name="T84" fmla="*/ 2147483647 w 441"/>
              <a:gd name="T85" fmla="*/ 2147483647 h 294"/>
              <a:gd name="T86" fmla="*/ 2147483647 w 441"/>
              <a:gd name="T87" fmla="*/ 2147483647 h 294"/>
              <a:gd name="T88" fmla="*/ 2147483647 w 441"/>
              <a:gd name="T89" fmla="*/ 2147483647 h 294"/>
              <a:gd name="T90" fmla="*/ 2147483647 w 441"/>
              <a:gd name="T91" fmla="*/ 2147483647 h 294"/>
              <a:gd name="T92" fmla="*/ 2147483647 w 441"/>
              <a:gd name="T93" fmla="*/ 2147483647 h 294"/>
              <a:gd name="T94" fmla="*/ 2147483647 w 441"/>
              <a:gd name="T95" fmla="*/ 2147483647 h 294"/>
              <a:gd name="T96" fmla="*/ 0 w 441"/>
              <a:gd name="T97" fmla="*/ 2147483647 h 2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1"/>
              <a:gd name="T148" fmla="*/ 0 h 294"/>
              <a:gd name="T149" fmla="*/ 441 w 441"/>
              <a:gd name="T150" fmla="*/ 294 h 2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1" h="294">
                <a:moveTo>
                  <a:pt x="0" y="202"/>
                </a:moveTo>
                <a:lnTo>
                  <a:pt x="0" y="202"/>
                </a:lnTo>
                <a:lnTo>
                  <a:pt x="2" y="200"/>
                </a:lnTo>
                <a:lnTo>
                  <a:pt x="5" y="198"/>
                </a:lnTo>
                <a:lnTo>
                  <a:pt x="10" y="195"/>
                </a:lnTo>
                <a:lnTo>
                  <a:pt x="15" y="191"/>
                </a:lnTo>
                <a:lnTo>
                  <a:pt x="21" y="187"/>
                </a:lnTo>
                <a:lnTo>
                  <a:pt x="28" y="181"/>
                </a:lnTo>
                <a:lnTo>
                  <a:pt x="36" y="176"/>
                </a:lnTo>
                <a:lnTo>
                  <a:pt x="45" y="169"/>
                </a:lnTo>
                <a:lnTo>
                  <a:pt x="54" y="162"/>
                </a:lnTo>
                <a:lnTo>
                  <a:pt x="64" y="155"/>
                </a:lnTo>
                <a:lnTo>
                  <a:pt x="74" y="148"/>
                </a:lnTo>
                <a:lnTo>
                  <a:pt x="85" y="140"/>
                </a:lnTo>
                <a:lnTo>
                  <a:pt x="95" y="132"/>
                </a:lnTo>
                <a:lnTo>
                  <a:pt x="106" y="124"/>
                </a:lnTo>
                <a:lnTo>
                  <a:pt x="118" y="116"/>
                </a:lnTo>
                <a:lnTo>
                  <a:pt x="129" y="107"/>
                </a:lnTo>
                <a:lnTo>
                  <a:pt x="140" y="99"/>
                </a:lnTo>
                <a:lnTo>
                  <a:pt x="152" y="91"/>
                </a:lnTo>
                <a:lnTo>
                  <a:pt x="163" y="83"/>
                </a:lnTo>
                <a:lnTo>
                  <a:pt x="174" y="75"/>
                </a:lnTo>
                <a:lnTo>
                  <a:pt x="184" y="67"/>
                </a:lnTo>
                <a:lnTo>
                  <a:pt x="194" y="60"/>
                </a:lnTo>
                <a:lnTo>
                  <a:pt x="204" y="53"/>
                </a:lnTo>
                <a:lnTo>
                  <a:pt x="213" y="46"/>
                </a:lnTo>
                <a:lnTo>
                  <a:pt x="221" y="40"/>
                </a:lnTo>
                <a:lnTo>
                  <a:pt x="229" y="35"/>
                </a:lnTo>
                <a:lnTo>
                  <a:pt x="236" y="30"/>
                </a:lnTo>
                <a:lnTo>
                  <a:pt x="242" y="26"/>
                </a:lnTo>
                <a:lnTo>
                  <a:pt x="247" y="22"/>
                </a:lnTo>
                <a:lnTo>
                  <a:pt x="250" y="20"/>
                </a:lnTo>
                <a:lnTo>
                  <a:pt x="253" y="18"/>
                </a:lnTo>
                <a:lnTo>
                  <a:pt x="261" y="13"/>
                </a:lnTo>
                <a:lnTo>
                  <a:pt x="266" y="9"/>
                </a:lnTo>
                <a:lnTo>
                  <a:pt x="271" y="5"/>
                </a:lnTo>
                <a:lnTo>
                  <a:pt x="274" y="3"/>
                </a:lnTo>
                <a:lnTo>
                  <a:pt x="278" y="1"/>
                </a:lnTo>
                <a:lnTo>
                  <a:pt x="281" y="0"/>
                </a:lnTo>
                <a:lnTo>
                  <a:pt x="286" y="0"/>
                </a:lnTo>
                <a:lnTo>
                  <a:pt x="290" y="0"/>
                </a:lnTo>
                <a:lnTo>
                  <a:pt x="294" y="1"/>
                </a:lnTo>
                <a:lnTo>
                  <a:pt x="300" y="2"/>
                </a:lnTo>
                <a:lnTo>
                  <a:pt x="308" y="5"/>
                </a:lnTo>
                <a:lnTo>
                  <a:pt x="317" y="7"/>
                </a:lnTo>
                <a:lnTo>
                  <a:pt x="327" y="11"/>
                </a:lnTo>
                <a:lnTo>
                  <a:pt x="338" y="14"/>
                </a:lnTo>
                <a:lnTo>
                  <a:pt x="350" y="18"/>
                </a:lnTo>
                <a:lnTo>
                  <a:pt x="362" y="21"/>
                </a:lnTo>
                <a:lnTo>
                  <a:pt x="373" y="26"/>
                </a:lnTo>
                <a:lnTo>
                  <a:pt x="384" y="29"/>
                </a:lnTo>
                <a:lnTo>
                  <a:pt x="395" y="32"/>
                </a:lnTo>
                <a:lnTo>
                  <a:pt x="404" y="36"/>
                </a:lnTo>
                <a:lnTo>
                  <a:pt x="411" y="38"/>
                </a:lnTo>
                <a:lnTo>
                  <a:pt x="417" y="40"/>
                </a:lnTo>
                <a:lnTo>
                  <a:pt x="421" y="41"/>
                </a:lnTo>
                <a:lnTo>
                  <a:pt x="423" y="42"/>
                </a:lnTo>
                <a:lnTo>
                  <a:pt x="424" y="43"/>
                </a:lnTo>
                <a:lnTo>
                  <a:pt x="427" y="46"/>
                </a:lnTo>
                <a:lnTo>
                  <a:pt x="431" y="50"/>
                </a:lnTo>
                <a:lnTo>
                  <a:pt x="435" y="55"/>
                </a:lnTo>
                <a:lnTo>
                  <a:pt x="439" y="61"/>
                </a:lnTo>
                <a:lnTo>
                  <a:pt x="441" y="68"/>
                </a:lnTo>
                <a:lnTo>
                  <a:pt x="440" y="76"/>
                </a:lnTo>
                <a:lnTo>
                  <a:pt x="435" y="84"/>
                </a:lnTo>
                <a:lnTo>
                  <a:pt x="433" y="86"/>
                </a:lnTo>
                <a:lnTo>
                  <a:pt x="430" y="90"/>
                </a:lnTo>
                <a:lnTo>
                  <a:pt x="425" y="94"/>
                </a:lnTo>
                <a:lnTo>
                  <a:pt x="420" y="99"/>
                </a:lnTo>
                <a:lnTo>
                  <a:pt x="413" y="105"/>
                </a:lnTo>
                <a:lnTo>
                  <a:pt x="406" y="111"/>
                </a:lnTo>
                <a:lnTo>
                  <a:pt x="398" y="118"/>
                </a:lnTo>
                <a:lnTo>
                  <a:pt x="389" y="125"/>
                </a:lnTo>
                <a:lnTo>
                  <a:pt x="380" y="134"/>
                </a:lnTo>
                <a:lnTo>
                  <a:pt x="370" y="142"/>
                </a:lnTo>
                <a:lnTo>
                  <a:pt x="359" y="151"/>
                </a:lnTo>
                <a:lnTo>
                  <a:pt x="349" y="159"/>
                </a:lnTo>
                <a:lnTo>
                  <a:pt x="338" y="169"/>
                </a:lnTo>
                <a:lnTo>
                  <a:pt x="327" y="178"/>
                </a:lnTo>
                <a:lnTo>
                  <a:pt x="316" y="187"/>
                </a:lnTo>
                <a:lnTo>
                  <a:pt x="304" y="197"/>
                </a:lnTo>
                <a:lnTo>
                  <a:pt x="293" y="206"/>
                </a:lnTo>
                <a:lnTo>
                  <a:pt x="282" y="215"/>
                </a:lnTo>
                <a:lnTo>
                  <a:pt x="271" y="224"/>
                </a:lnTo>
                <a:lnTo>
                  <a:pt x="261" y="233"/>
                </a:lnTo>
                <a:lnTo>
                  <a:pt x="251" y="241"/>
                </a:lnTo>
                <a:lnTo>
                  <a:pt x="241" y="250"/>
                </a:lnTo>
                <a:lnTo>
                  <a:pt x="232" y="257"/>
                </a:lnTo>
                <a:lnTo>
                  <a:pt x="223" y="264"/>
                </a:lnTo>
                <a:lnTo>
                  <a:pt x="215" y="271"/>
                </a:lnTo>
                <a:lnTo>
                  <a:pt x="208" y="277"/>
                </a:lnTo>
                <a:lnTo>
                  <a:pt x="202" y="282"/>
                </a:lnTo>
                <a:lnTo>
                  <a:pt x="197" y="286"/>
                </a:lnTo>
                <a:lnTo>
                  <a:pt x="193" y="289"/>
                </a:lnTo>
                <a:lnTo>
                  <a:pt x="190" y="292"/>
                </a:lnTo>
                <a:lnTo>
                  <a:pt x="188" y="294"/>
                </a:lnTo>
                <a:lnTo>
                  <a:pt x="187" y="294"/>
                </a:lnTo>
                <a:lnTo>
                  <a:pt x="0" y="202"/>
                </a:lnTo>
                <a:close/>
              </a:path>
            </a:pathLst>
          </a:custGeom>
          <a:solidFill>
            <a:srgbClr val="A3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799" name="Freeform 22"/>
          <p:cNvSpPr>
            <a:spLocks/>
          </p:cNvSpPr>
          <p:nvPr/>
        </p:nvSpPr>
        <p:spPr bwMode="auto">
          <a:xfrm>
            <a:off x="7632830" y="3070225"/>
            <a:ext cx="179869" cy="71438"/>
          </a:xfrm>
          <a:custGeom>
            <a:avLst/>
            <a:gdLst>
              <a:gd name="T0" fmla="*/ 0 w 85"/>
              <a:gd name="T1" fmla="*/ 2147483647 h 45"/>
              <a:gd name="T2" fmla="*/ 2147483647 w 85"/>
              <a:gd name="T3" fmla="*/ 0 h 45"/>
              <a:gd name="T4" fmla="*/ 2147483647 w 85"/>
              <a:gd name="T5" fmla="*/ 2147483647 h 45"/>
              <a:gd name="T6" fmla="*/ 2147483647 w 85"/>
              <a:gd name="T7" fmla="*/ 2147483647 h 45"/>
              <a:gd name="T8" fmla="*/ 0 w 85"/>
              <a:gd name="T9" fmla="*/ 2147483647 h 45"/>
              <a:gd name="T10" fmla="*/ 0 w 85"/>
              <a:gd name="T11" fmla="*/ 2147483647 h 45"/>
              <a:gd name="T12" fmla="*/ 0 60000 65536"/>
              <a:gd name="T13" fmla="*/ 0 60000 65536"/>
              <a:gd name="T14" fmla="*/ 0 60000 65536"/>
              <a:gd name="T15" fmla="*/ 0 60000 65536"/>
              <a:gd name="T16" fmla="*/ 0 60000 65536"/>
              <a:gd name="T17" fmla="*/ 0 60000 65536"/>
              <a:gd name="T18" fmla="*/ 0 w 85"/>
              <a:gd name="T19" fmla="*/ 0 h 45"/>
              <a:gd name="T20" fmla="*/ 85 w 85"/>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85" h="45">
                <a:moveTo>
                  <a:pt x="0" y="18"/>
                </a:moveTo>
                <a:lnTo>
                  <a:pt x="21" y="0"/>
                </a:lnTo>
                <a:lnTo>
                  <a:pt x="85" y="25"/>
                </a:lnTo>
                <a:lnTo>
                  <a:pt x="64" y="45"/>
                </a:lnTo>
                <a:lnTo>
                  <a:pt x="0" y="18"/>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0" name="Freeform 23"/>
          <p:cNvSpPr>
            <a:spLocks/>
          </p:cNvSpPr>
          <p:nvPr/>
        </p:nvSpPr>
        <p:spPr bwMode="auto">
          <a:xfrm>
            <a:off x="7433914" y="3109913"/>
            <a:ext cx="406294" cy="228600"/>
          </a:xfrm>
          <a:custGeom>
            <a:avLst/>
            <a:gdLst>
              <a:gd name="T0" fmla="*/ 0 w 192"/>
              <a:gd name="T1" fmla="*/ 0 h 144"/>
              <a:gd name="T2" fmla="*/ 2147483647 w 192"/>
              <a:gd name="T3" fmla="*/ 2147483647 h 144"/>
              <a:gd name="T4" fmla="*/ 2147483647 w 192"/>
              <a:gd name="T5" fmla="*/ 2147483647 h 144"/>
              <a:gd name="T6" fmla="*/ 2147483647 w 192"/>
              <a:gd name="T7" fmla="*/ 2147483647 h 144"/>
              <a:gd name="T8" fmla="*/ 0 w 192"/>
              <a:gd name="T9" fmla="*/ 0 h 144"/>
              <a:gd name="T10" fmla="*/ 0 w 192"/>
              <a:gd name="T11" fmla="*/ 0 h 144"/>
              <a:gd name="T12" fmla="*/ 0 60000 65536"/>
              <a:gd name="T13" fmla="*/ 0 60000 65536"/>
              <a:gd name="T14" fmla="*/ 0 60000 65536"/>
              <a:gd name="T15" fmla="*/ 0 60000 65536"/>
              <a:gd name="T16" fmla="*/ 0 60000 65536"/>
              <a:gd name="T17" fmla="*/ 0 60000 65536"/>
              <a:gd name="T18" fmla="*/ 0 w 192"/>
              <a:gd name="T19" fmla="*/ 0 h 144"/>
              <a:gd name="T20" fmla="*/ 192 w 192"/>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92" h="144">
                <a:moveTo>
                  <a:pt x="0" y="0"/>
                </a:moveTo>
                <a:lnTo>
                  <a:pt x="19" y="63"/>
                </a:lnTo>
                <a:lnTo>
                  <a:pt x="192" y="144"/>
                </a:lnTo>
                <a:lnTo>
                  <a:pt x="187" y="91"/>
                </a:lnTo>
                <a:lnTo>
                  <a:pt x="0" y="0"/>
                </a:lnTo>
                <a:close/>
              </a:path>
            </a:pathLst>
          </a:custGeom>
          <a:solidFill>
            <a:srgbClr val="593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1" name="Freeform 24"/>
          <p:cNvSpPr>
            <a:spLocks/>
          </p:cNvSpPr>
          <p:nvPr/>
        </p:nvSpPr>
        <p:spPr bwMode="auto">
          <a:xfrm>
            <a:off x="7846557" y="2898775"/>
            <a:ext cx="531146" cy="336550"/>
          </a:xfrm>
          <a:custGeom>
            <a:avLst/>
            <a:gdLst>
              <a:gd name="T0" fmla="*/ 2147483647 w 251"/>
              <a:gd name="T1" fmla="*/ 2147483647 h 212"/>
              <a:gd name="T2" fmla="*/ 2147483647 w 251"/>
              <a:gd name="T3" fmla="*/ 2147483647 h 212"/>
              <a:gd name="T4" fmla="*/ 2147483647 w 251"/>
              <a:gd name="T5" fmla="*/ 2147483647 h 212"/>
              <a:gd name="T6" fmla="*/ 2147483647 w 251"/>
              <a:gd name="T7" fmla="*/ 2147483647 h 212"/>
              <a:gd name="T8" fmla="*/ 2147483647 w 251"/>
              <a:gd name="T9" fmla="*/ 2147483647 h 212"/>
              <a:gd name="T10" fmla="*/ 2147483647 w 251"/>
              <a:gd name="T11" fmla="*/ 2147483647 h 212"/>
              <a:gd name="T12" fmla="*/ 2147483647 w 251"/>
              <a:gd name="T13" fmla="*/ 2147483647 h 212"/>
              <a:gd name="T14" fmla="*/ 2147483647 w 251"/>
              <a:gd name="T15" fmla="*/ 2147483647 h 212"/>
              <a:gd name="T16" fmla="*/ 2147483647 w 251"/>
              <a:gd name="T17" fmla="*/ 2147483647 h 212"/>
              <a:gd name="T18" fmla="*/ 2147483647 w 251"/>
              <a:gd name="T19" fmla="*/ 2147483647 h 212"/>
              <a:gd name="T20" fmla="*/ 2147483647 w 251"/>
              <a:gd name="T21" fmla="*/ 2147483647 h 212"/>
              <a:gd name="T22" fmla="*/ 2147483647 w 251"/>
              <a:gd name="T23" fmla="*/ 2147483647 h 212"/>
              <a:gd name="T24" fmla="*/ 2147483647 w 251"/>
              <a:gd name="T25" fmla="*/ 2147483647 h 212"/>
              <a:gd name="T26" fmla="*/ 2147483647 w 251"/>
              <a:gd name="T27" fmla="*/ 2147483647 h 212"/>
              <a:gd name="T28" fmla="*/ 2147483647 w 251"/>
              <a:gd name="T29" fmla="*/ 2147483647 h 212"/>
              <a:gd name="T30" fmla="*/ 2147483647 w 251"/>
              <a:gd name="T31" fmla="*/ 2147483647 h 212"/>
              <a:gd name="T32" fmla="*/ 2147483647 w 251"/>
              <a:gd name="T33" fmla="*/ 2147483647 h 212"/>
              <a:gd name="T34" fmla="*/ 2147483647 w 251"/>
              <a:gd name="T35" fmla="*/ 2147483647 h 212"/>
              <a:gd name="T36" fmla="*/ 2147483647 w 251"/>
              <a:gd name="T37" fmla="*/ 2147483647 h 212"/>
              <a:gd name="T38" fmla="*/ 2147483647 w 251"/>
              <a:gd name="T39" fmla="*/ 0 h 212"/>
              <a:gd name="T40" fmla="*/ 2147483647 w 251"/>
              <a:gd name="T41" fmla="*/ 2147483647 h 212"/>
              <a:gd name="T42" fmla="*/ 2147483647 w 251"/>
              <a:gd name="T43" fmla="*/ 2147483647 h 212"/>
              <a:gd name="T44" fmla="*/ 2147483647 w 251"/>
              <a:gd name="T45" fmla="*/ 2147483647 h 212"/>
              <a:gd name="T46" fmla="*/ 2147483647 w 251"/>
              <a:gd name="T47" fmla="*/ 2147483647 h 212"/>
              <a:gd name="T48" fmla="*/ 2147483647 w 251"/>
              <a:gd name="T49" fmla="*/ 2147483647 h 212"/>
              <a:gd name="T50" fmla="*/ 2147483647 w 251"/>
              <a:gd name="T51" fmla="*/ 2147483647 h 212"/>
              <a:gd name="T52" fmla="*/ 2147483647 w 251"/>
              <a:gd name="T53" fmla="*/ 2147483647 h 212"/>
              <a:gd name="T54" fmla="*/ 2147483647 w 251"/>
              <a:gd name="T55" fmla="*/ 2147483647 h 212"/>
              <a:gd name="T56" fmla="*/ 2147483647 w 251"/>
              <a:gd name="T57" fmla="*/ 2147483647 h 212"/>
              <a:gd name="T58" fmla="*/ 2147483647 w 251"/>
              <a:gd name="T59" fmla="*/ 2147483647 h 212"/>
              <a:gd name="T60" fmla="*/ 2147483647 w 251"/>
              <a:gd name="T61" fmla="*/ 2147483647 h 212"/>
              <a:gd name="T62" fmla="*/ 2147483647 w 251"/>
              <a:gd name="T63" fmla="*/ 2147483647 h 212"/>
              <a:gd name="T64" fmla="*/ 2147483647 w 251"/>
              <a:gd name="T65" fmla="*/ 2147483647 h 212"/>
              <a:gd name="T66" fmla="*/ 2147483647 w 251"/>
              <a:gd name="T67" fmla="*/ 2147483647 h 212"/>
              <a:gd name="T68" fmla="*/ 2147483647 w 251"/>
              <a:gd name="T69" fmla="*/ 2147483647 h 212"/>
              <a:gd name="T70" fmla="*/ 2147483647 w 251"/>
              <a:gd name="T71" fmla="*/ 2147483647 h 212"/>
              <a:gd name="T72" fmla="*/ 2147483647 w 251"/>
              <a:gd name="T73" fmla="*/ 2147483647 h 212"/>
              <a:gd name="T74" fmla="*/ 2147483647 w 251"/>
              <a:gd name="T75" fmla="*/ 2147483647 h 212"/>
              <a:gd name="T76" fmla="*/ 2147483647 w 251"/>
              <a:gd name="T77" fmla="*/ 2147483647 h 212"/>
              <a:gd name="T78" fmla="*/ 2147483647 w 251"/>
              <a:gd name="T79" fmla="*/ 2147483647 h 212"/>
              <a:gd name="T80" fmla="*/ 0 w 251"/>
              <a:gd name="T81" fmla="*/ 2147483647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1"/>
              <a:gd name="T124" fmla="*/ 0 h 212"/>
              <a:gd name="T125" fmla="*/ 251 w 251"/>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1" h="212">
                <a:moveTo>
                  <a:pt x="0" y="212"/>
                </a:moveTo>
                <a:lnTo>
                  <a:pt x="1" y="212"/>
                </a:lnTo>
                <a:lnTo>
                  <a:pt x="3" y="210"/>
                </a:lnTo>
                <a:lnTo>
                  <a:pt x="6" y="208"/>
                </a:lnTo>
                <a:lnTo>
                  <a:pt x="10" y="205"/>
                </a:lnTo>
                <a:lnTo>
                  <a:pt x="15" y="200"/>
                </a:lnTo>
                <a:lnTo>
                  <a:pt x="22" y="196"/>
                </a:lnTo>
                <a:lnTo>
                  <a:pt x="29" y="190"/>
                </a:lnTo>
                <a:lnTo>
                  <a:pt x="36" y="184"/>
                </a:lnTo>
                <a:lnTo>
                  <a:pt x="45" y="178"/>
                </a:lnTo>
                <a:lnTo>
                  <a:pt x="54" y="171"/>
                </a:lnTo>
                <a:lnTo>
                  <a:pt x="64" y="163"/>
                </a:lnTo>
                <a:lnTo>
                  <a:pt x="74" y="155"/>
                </a:lnTo>
                <a:lnTo>
                  <a:pt x="84" y="147"/>
                </a:lnTo>
                <a:lnTo>
                  <a:pt x="95" y="139"/>
                </a:lnTo>
                <a:lnTo>
                  <a:pt x="105" y="130"/>
                </a:lnTo>
                <a:lnTo>
                  <a:pt x="117" y="122"/>
                </a:lnTo>
                <a:lnTo>
                  <a:pt x="128" y="113"/>
                </a:lnTo>
                <a:lnTo>
                  <a:pt x="139" y="104"/>
                </a:lnTo>
                <a:lnTo>
                  <a:pt x="149" y="96"/>
                </a:lnTo>
                <a:lnTo>
                  <a:pt x="160" y="87"/>
                </a:lnTo>
                <a:lnTo>
                  <a:pt x="170" y="79"/>
                </a:lnTo>
                <a:lnTo>
                  <a:pt x="180" y="71"/>
                </a:lnTo>
                <a:lnTo>
                  <a:pt x="190" y="64"/>
                </a:lnTo>
                <a:lnTo>
                  <a:pt x="198" y="56"/>
                </a:lnTo>
                <a:lnTo>
                  <a:pt x="207" y="50"/>
                </a:lnTo>
                <a:lnTo>
                  <a:pt x="214" y="43"/>
                </a:lnTo>
                <a:lnTo>
                  <a:pt x="221" y="38"/>
                </a:lnTo>
                <a:lnTo>
                  <a:pt x="227" y="33"/>
                </a:lnTo>
                <a:lnTo>
                  <a:pt x="231" y="29"/>
                </a:lnTo>
                <a:lnTo>
                  <a:pt x="235" y="25"/>
                </a:lnTo>
                <a:lnTo>
                  <a:pt x="238" y="23"/>
                </a:lnTo>
                <a:lnTo>
                  <a:pt x="239" y="21"/>
                </a:lnTo>
                <a:lnTo>
                  <a:pt x="242" y="17"/>
                </a:lnTo>
                <a:lnTo>
                  <a:pt x="244" y="13"/>
                </a:lnTo>
                <a:lnTo>
                  <a:pt x="246" y="9"/>
                </a:lnTo>
                <a:lnTo>
                  <a:pt x="248" y="6"/>
                </a:lnTo>
                <a:lnTo>
                  <a:pt x="249" y="3"/>
                </a:lnTo>
                <a:lnTo>
                  <a:pt x="250" y="2"/>
                </a:lnTo>
                <a:lnTo>
                  <a:pt x="250" y="0"/>
                </a:lnTo>
                <a:lnTo>
                  <a:pt x="251" y="0"/>
                </a:lnTo>
                <a:lnTo>
                  <a:pt x="250" y="1"/>
                </a:lnTo>
                <a:lnTo>
                  <a:pt x="250" y="4"/>
                </a:lnTo>
                <a:lnTo>
                  <a:pt x="249" y="7"/>
                </a:lnTo>
                <a:lnTo>
                  <a:pt x="248" y="11"/>
                </a:lnTo>
                <a:lnTo>
                  <a:pt x="246" y="17"/>
                </a:lnTo>
                <a:lnTo>
                  <a:pt x="244" y="21"/>
                </a:lnTo>
                <a:lnTo>
                  <a:pt x="242" y="26"/>
                </a:lnTo>
                <a:lnTo>
                  <a:pt x="239" y="29"/>
                </a:lnTo>
                <a:lnTo>
                  <a:pt x="237" y="31"/>
                </a:lnTo>
                <a:lnTo>
                  <a:pt x="235" y="33"/>
                </a:lnTo>
                <a:lnTo>
                  <a:pt x="231" y="36"/>
                </a:lnTo>
                <a:lnTo>
                  <a:pt x="228" y="40"/>
                </a:lnTo>
                <a:lnTo>
                  <a:pt x="223" y="44"/>
                </a:lnTo>
                <a:lnTo>
                  <a:pt x="218" y="48"/>
                </a:lnTo>
                <a:lnTo>
                  <a:pt x="212" y="54"/>
                </a:lnTo>
                <a:lnTo>
                  <a:pt x="206" y="59"/>
                </a:lnTo>
                <a:lnTo>
                  <a:pt x="198" y="65"/>
                </a:lnTo>
                <a:lnTo>
                  <a:pt x="191" y="71"/>
                </a:lnTo>
                <a:lnTo>
                  <a:pt x="182" y="78"/>
                </a:lnTo>
                <a:lnTo>
                  <a:pt x="173" y="86"/>
                </a:lnTo>
                <a:lnTo>
                  <a:pt x="164" y="94"/>
                </a:lnTo>
                <a:lnTo>
                  <a:pt x="153" y="101"/>
                </a:lnTo>
                <a:lnTo>
                  <a:pt x="142" y="110"/>
                </a:lnTo>
                <a:lnTo>
                  <a:pt x="131" y="119"/>
                </a:lnTo>
                <a:lnTo>
                  <a:pt x="119" y="128"/>
                </a:lnTo>
                <a:lnTo>
                  <a:pt x="107" y="137"/>
                </a:lnTo>
                <a:lnTo>
                  <a:pt x="95" y="145"/>
                </a:lnTo>
                <a:lnTo>
                  <a:pt x="84" y="154"/>
                </a:lnTo>
                <a:lnTo>
                  <a:pt x="73" y="162"/>
                </a:lnTo>
                <a:lnTo>
                  <a:pt x="62" y="170"/>
                </a:lnTo>
                <a:lnTo>
                  <a:pt x="52" y="177"/>
                </a:lnTo>
                <a:lnTo>
                  <a:pt x="42" y="183"/>
                </a:lnTo>
                <a:lnTo>
                  <a:pt x="33" y="190"/>
                </a:lnTo>
                <a:lnTo>
                  <a:pt x="25" y="196"/>
                </a:lnTo>
                <a:lnTo>
                  <a:pt x="18" y="200"/>
                </a:lnTo>
                <a:lnTo>
                  <a:pt x="12" y="204"/>
                </a:lnTo>
                <a:lnTo>
                  <a:pt x="7" y="208"/>
                </a:lnTo>
                <a:lnTo>
                  <a:pt x="4" y="210"/>
                </a:lnTo>
                <a:lnTo>
                  <a:pt x="1" y="212"/>
                </a:lnTo>
                <a:lnTo>
                  <a:pt x="0" y="2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2" name="Freeform 25"/>
          <p:cNvSpPr>
            <a:spLocks/>
          </p:cNvSpPr>
          <p:nvPr/>
        </p:nvSpPr>
        <p:spPr bwMode="auto">
          <a:xfrm>
            <a:off x="7973524" y="2854325"/>
            <a:ext cx="88877" cy="26988"/>
          </a:xfrm>
          <a:custGeom>
            <a:avLst/>
            <a:gdLst>
              <a:gd name="T0" fmla="*/ 0 w 42"/>
              <a:gd name="T1" fmla="*/ 2147483647 h 17"/>
              <a:gd name="T2" fmla="*/ 2147483647 w 42"/>
              <a:gd name="T3" fmla="*/ 0 h 17"/>
              <a:gd name="T4" fmla="*/ 2147483647 w 42"/>
              <a:gd name="T5" fmla="*/ 2147483647 h 17"/>
              <a:gd name="T6" fmla="*/ 2147483647 w 42"/>
              <a:gd name="T7" fmla="*/ 2147483647 h 17"/>
              <a:gd name="T8" fmla="*/ 0 w 42"/>
              <a:gd name="T9" fmla="*/ 2147483647 h 17"/>
              <a:gd name="T10" fmla="*/ 0 w 42"/>
              <a:gd name="T11" fmla="*/ 2147483647 h 17"/>
              <a:gd name="T12" fmla="*/ 0 60000 65536"/>
              <a:gd name="T13" fmla="*/ 0 60000 65536"/>
              <a:gd name="T14" fmla="*/ 0 60000 65536"/>
              <a:gd name="T15" fmla="*/ 0 60000 65536"/>
              <a:gd name="T16" fmla="*/ 0 60000 65536"/>
              <a:gd name="T17" fmla="*/ 0 60000 65536"/>
              <a:gd name="T18" fmla="*/ 0 w 42"/>
              <a:gd name="T19" fmla="*/ 0 h 17"/>
              <a:gd name="T20" fmla="*/ 42 w 4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2" h="17">
                <a:moveTo>
                  <a:pt x="0" y="11"/>
                </a:moveTo>
                <a:lnTo>
                  <a:pt x="21" y="0"/>
                </a:lnTo>
                <a:lnTo>
                  <a:pt x="42" y="6"/>
                </a:lnTo>
                <a:lnTo>
                  <a:pt x="28"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3" name="Freeform 26"/>
          <p:cNvSpPr>
            <a:spLocks/>
          </p:cNvSpPr>
          <p:nvPr/>
        </p:nvSpPr>
        <p:spPr bwMode="auto">
          <a:xfrm>
            <a:off x="8056053" y="2871789"/>
            <a:ext cx="88877" cy="26987"/>
          </a:xfrm>
          <a:custGeom>
            <a:avLst/>
            <a:gdLst>
              <a:gd name="T0" fmla="*/ 0 w 42"/>
              <a:gd name="T1" fmla="*/ 2147483647 h 17"/>
              <a:gd name="T2" fmla="*/ 2147483647 w 42"/>
              <a:gd name="T3" fmla="*/ 0 h 17"/>
              <a:gd name="T4" fmla="*/ 2147483647 w 42"/>
              <a:gd name="T5" fmla="*/ 2147483647 h 17"/>
              <a:gd name="T6" fmla="*/ 2147483647 w 42"/>
              <a:gd name="T7" fmla="*/ 2147483647 h 17"/>
              <a:gd name="T8" fmla="*/ 0 w 42"/>
              <a:gd name="T9" fmla="*/ 2147483647 h 17"/>
              <a:gd name="T10" fmla="*/ 0 w 42"/>
              <a:gd name="T11" fmla="*/ 2147483647 h 17"/>
              <a:gd name="T12" fmla="*/ 0 60000 65536"/>
              <a:gd name="T13" fmla="*/ 0 60000 65536"/>
              <a:gd name="T14" fmla="*/ 0 60000 65536"/>
              <a:gd name="T15" fmla="*/ 0 60000 65536"/>
              <a:gd name="T16" fmla="*/ 0 60000 65536"/>
              <a:gd name="T17" fmla="*/ 0 60000 65536"/>
              <a:gd name="T18" fmla="*/ 0 w 42"/>
              <a:gd name="T19" fmla="*/ 0 h 17"/>
              <a:gd name="T20" fmla="*/ 42 w 4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2" h="17">
                <a:moveTo>
                  <a:pt x="0" y="11"/>
                </a:moveTo>
                <a:lnTo>
                  <a:pt x="20" y="0"/>
                </a:lnTo>
                <a:lnTo>
                  <a:pt x="42" y="6"/>
                </a:lnTo>
                <a:lnTo>
                  <a:pt x="27"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4" name="Freeform 27"/>
          <p:cNvSpPr>
            <a:spLocks/>
          </p:cNvSpPr>
          <p:nvPr/>
        </p:nvSpPr>
        <p:spPr bwMode="auto">
          <a:xfrm>
            <a:off x="8144930" y="2894014"/>
            <a:ext cx="88877" cy="28575"/>
          </a:xfrm>
          <a:custGeom>
            <a:avLst/>
            <a:gdLst>
              <a:gd name="T0" fmla="*/ 0 w 42"/>
              <a:gd name="T1" fmla="*/ 2147483647 h 18"/>
              <a:gd name="T2" fmla="*/ 2147483647 w 42"/>
              <a:gd name="T3" fmla="*/ 0 h 18"/>
              <a:gd name="T4" fmla="*/ 2147483647 w 42"/>
              <a:gd name="T5" fmla="*/ 2147483647 h 18"/>
              <a:gd name="T6" fmla="*/ 2147483647 w 42"/>
              <a:gd name="T7" fmla="*/ 2147483647 h 18"/>
              <a:gd name="T8" fmla="*/ 0 w 42"/>
              <a:gd name="T9" fmla="*/ 2147483647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11"/>
                </a:moveTo>
                <a:lnTo>
                  <a:pt x="21" y="0"/>
                </a:lnTo>
                <a:lnTo>
                  <a:pt x="42" y="6"/>
                </a:lnTo>
                <a:lnTo>
                  <a:pt x="27"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5" name="Freeform 28"/>
          <p:cNvSpPr>
            <a:spLocks/>
          </p:cNvSpPr>
          <p:nvPr/>
        </p:nvSpPr>
        <p:spPr bwMode="auto">
          <a:xfrm>
            <a:off x="8045472" y="2944814"/>
            <a:ext cx="88877" cy="28575"/>
          </a:xfrm>
          <a:custGeom>
            <a:avLst/>
            <a:gdLst>
              <a:gd name="T0" fmla="*/ 0 w 42"/>
              <a:gd name="T1" fmla="*/ 2147483647 h 18"/>
              <a:gd name="T2" fmla="*/ 2147483647 w 42"/>
              <a:gd name="T3" fmla="*/ 0 h 18"/>
              <a:gd name="T4" fmla="*/ 2147483647 w 42"/>
              <a:gd name="T5" fmla="*/ 2147483647 h 18"/>
              <a:gd name="T6" fmla="*/ 2147483647 w 42"/>
              <a:gd name="T7" fmla="*/ 2147483647 h 18"/>
              <a:gd name="T8" fmla="*/ 0 w 42"/>
              <a:gd name="T9" fmla="*/ 2147483647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12"/>
                </a:moveTo>
                <a:lnTo>
                  <a:pt x="21" y="0"/>
                </a:lnTo>
                <a:lnTo>
                  <a:pt x="42" y="7"/>
                </a:lnTo>
                <a:lnTo>
                  <a:pt x="27" y="18"/>
                </a:lnTo>
                <a:lnTo>
                  <a:pt x="0" y="12"/>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6" name="Freeform 29"/>
          <p:cNvSpPr>
            <a:spLocks/>
          </p:cNvSpPr>
          <p:nvPr/>
        </p:nvSpPr>
        <p:spPr bwMode="auto">
          <a:xfrm>
            <a:off x="7956595" y="2924176"/>
            <a:ext cx="88877" cy="28575"/>
          </a:xfrm>
          <a:custGeom>
            <a:avLst/>
            <a:gdLst>
              <a:gd name="T0" fmla="*/ 0 w 42"/>
              <a:gd name="T1" fmla="*/ 2147483647 h 18"/>
              <a:gd name="T2" fmla="*/ 2147483647 w 42"/>
              <a:gd name="T3" fmla="*/ 0 h 18"/>
              <a:gd name="T4" fmla="*/ 2147483647 w 42"/>
              <a:gd name="T5" fmla="*/ 2147483647 h 18"/>
              <a:gd name="T6" fmla="*/ 2147483647 w 42"/>
              <a:gd name="T7" fmla="*/ 2147483647 h 18"/>
              <a:gd name="T8" fmla="*/ 0 w 42"/>
              <a:gd name="T9" fmla="*/ 2147483647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12"/>
                </a:moveTo>
                <a:lnTo>
                  <a:pt x="21" y="0"/>
                </a:lnTo>
                <a:lnTo>
                  <a:pt x="42" y="7"/>
                </a:lnTo>
                <a:lnTo>
                  <a:pt x="28" y="18"/>
                </a:lnTo>
                <a:lnTo>
                  <a:pt x="0" y="12"/>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7" name="Freeform 30"/>
          <p:cNvSpPr>
            <a:spLocks/>
          </p:cNvSpPr>
          <p:nvPr/>
        </p:nvSpPr>
        <p:spPr bwMode="auto">
          <a:xfrm>
            <a:off x="7867718" y="2906714"/>
            <a:ext cx="88877" cy="28575"/>
          </a:xfrm>
          <a:custGeom>
            <a:avLst/>
            <a:gdLst>
              <a:gd name="T0" fmla="*/ 0 w 42"/>
              <a:gd name="T1" fmla="*/ 2147483647 h 18"/>
              <a:gd name="T2" fmla="*/ 2147483647 w 42"/>
              <a:gd name="T3" fmla="*/ 0 h 18"/>
              <a:gd name="T4" fmla="*/ 2147483647 w 42"/>
              <a:gd name="T5" fmla="*/ 2147483647 h 18"/>
              <a:gd name="T6" fmla="*/ 2147483647 w 42"/>
              <a:gd name="T7" fmla="*/ 2147483647 h 18"/>
              <a:gd name="T8" fmla="*/ 0 w 42"/>
              <a:gd name="T9" fmla="*/ 2147483647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11"/>
                </a:moveTo>
                <a:lnTo>
                  <a:pt x="21" y="0"/>
                </a:lnTo>
                <a:lnTo>
                  <a:pt x="42" y="6"/>
                </a:lnTo>
                <a:lnTo>
                  <a:pt x="27"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8" name="Freeform 31"/>
          <p:cNvSpPr>
            <a:spLocks/>
          </p:cNvSpPr>
          <p:nvPr/>
        </p:nvSpPr>
        <p:spPr bwMode="auto">
          <a:xfrm>
            <a:off x="7776726" y="2960689"/>
            <a:ext cx="86760" cy="26987"/>
          </a:xfrm>
          <a:custGeom>
            <a:avLst/>
            <a:gdLst>
              <a:gd name="T0" fmla="*/ 0 w 41"/>
              <a:gd name="T1" fmla="*/ 2147483647 h 17"/>
              <a:gd name="T2" fmla="*/ 2147483647 w 41"/>
              <a:gd name="T3" fmla="*/ 0 h 17"/>
              <a:gd name="T4" fmla="*/ 2147483647 w 41"/>
              <a:gd name="T5" fmla="*/ 2147483647 h 17"/>
              <a:gd name="T6" fmla="*/ 2147483647 w 41"/>
              <a:gd name="T7" fmla="*/ 2147483647 h 17"/>
              <a:gd name="T8" fmla="*/ 0 w 41"/>
              <a:gd name="T9" fmla="*/ 2147483647 h 17"/>
              <a:gd name="T10" fmla="*/ 0 w 41"/>
              <a:gd name="T11" fmla="*/ 2147483647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11"/>
                </a:moveTo>
                <a:lnTo>
                  <a:pt x="21" y="0"/>
                </a:lnTo>
                <a:lnTo>
                  <a:pt x="41" y="6"/>
                </a:lnTo>
                <a:lnTo>
                  <a:pt x="27"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09" name="Freeform 32"/>
          <p:cNvSpPr>
            <a:spLocks/>
          </p:cNvSpPr>
          <p:nvPr/>
        </p:nvSpPr>
        <p:spPr bwMode="auto">
          <a:xfrm>
            <a:off x="7867718" y="2981326"/>
            <a:ext cx="88877" cy="28575"/>
          </a:xfrm>
          <a:custGeom>
            <a:avLst/>
            <a:gdLst>
              <a:gd name="T0" fmla="*/ 0 w 42"/>
              <a:gd name="T1" fmla="*/ 2147483647 h 18"/>
              <a:gd name="T2" fmla="*/ 2147483647 w 42"/>
              <a:gd name="T3" fmla="*/ 0 h 18"/>
              <a:gd name="T4" fmla="*/ 2147483647 w 42"/>
              <a:gd name="T5" fmla="*/ 2147483647 h 18"/>
              <a:gd name="T6" fmla="*/ 2147483647 w 42"/>
              <a:gd name="T7" fmla="*/ 2147483647 h 18"/>
              <a:gd name="T8" fmla="*/ 0 w 42"/>
              <a:gd name="T9" fmla="*/ 2147483647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11"/>
                </a:moveTo>
                <a:lnTo>
                  <a:pt x="21" y="0"/>
                </a:lnTo>
                <a:lnTo>
                  <a:pt x="42" y="6"/>
                </a:lnTo>
                <a:lnTo>
                  <a:pt x="27"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0" name="Freeform 33"/>
          <p:cNvSpPr>
            <a:spLocks/>
          </p:cNvSpPr>
          <p:nvPr/>
        </p:nvSpPr>
        <p:spPr bwMode="auto">
          <a:xfrm>
            <a:off x="7962944" y="3001964"/>
            <a:ext cx="88877" cy="26987"/>
          </a:xfrm>
          <a:custGeom>
            <a:avLst/>
            <a:gdLst>
              <a:gd name="T0" fmla="*/ 0 w 42"/>
              <a:gd name="T1" fmla="*/ 2147483647 h 17"/>
              <a:gd name="T2" fmla="*/ 2147483647 w 42"/>
              <a:gd name="T3" fmla="*/ 0 h 17"/>
              <a:gd name="T4" fmla="*/ 2147483647 w 42"/>
              <a:gd name="T5" fmla="*/ 2147483647 h 17"/>
              <a:gd name="T6" fmla="*/ 2147483647 w 42"/>
              <a:gd name="T7" fmla="*/ 2147483647 h 17"/>
              <a:gd name="T8" fmla="*/ 0 w 42"/>
              <a:gd name="T9" fmla="*/ 2147483647 h 17"/>
              <a:gd name="T10" fmla="*/ 0 w 42"/>
              <a:gd name="T11" fmla="*/ 2147483647 h 17"/>
              <a:gd name="T12" fmla="*/ 0 60000 65536"/>
              <a:gd name="T13" fmla="*/ 0 60000 65536"/>
              <a:gd name="T14" fmla="*/ 0 60000 65536"/>
              <a:gd name="T15" fmla="*/ 0 60000 65536"/>
              <a:gd name="T16" fmla="*/ 0 60000 65536"/>
              <a:gd name="T17" fmla="*/ 0 60000 65536"/>
              <a:gd name="T18" fmla="*/ 0 w 42"/>
              <a:gd name="T19" fmla="*/ 0 h 17"/>
              <a:gd name="T20" fmla="*/ 42 w 4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2" h="17">
                <a:moveTo>
                  <a:pt x="0" y="11"/>
                </a:moveTo>
                <a:lnTo>
                  <a:pt x="21" y="0"/>
                </a:lnTo>
                <a:lnTo>
                  <a:pt x="42" y="6"/>
                </a:lnTo>
                <a:lnTo>
                  <a:pt x="28"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1" name="Freeform 34"/>
          <p:cNvSpPr>
            <a:spLocks/>
          </p:cNvSpPr>
          <p:nvPr/>
        </p:nvSpPr>
        <p:spPr bwMode="auto">
          <a:xfrm>
            <a:off x="7804234" y="3019425"/>
            <a:ext cx="86761" cy="26988"/>
          </a:xfrm>
          <a:custGeom>
            <a:avLst/>
            <a:gdLst>
              <a:gd name="T0" fmla="*/ 0 w 41"/>
              <a:gd name="T1" fmla="*/ 2147483647 h 17"/>
              <a:gd name="T2" fmla="*/ 2147483647 w 41"/>
              <a:gd name="T3" fmla="*/ 0 h 17"/>
              <a:gd name="T4" fmla="*/ 2147483647 w 41"/>
              <a:gd name="T5" fmla="*/ 2147483647 h 17"/>
              <a:gd name="T6" fmla="*/ 2147483647 w 41"/>
              <a:gd name="T7" fmla="*/ 2147483647 h 17"/>
              <a:gd name="T8" fmla="*/ 0 w 41"/>
              <a:gd name="T9" fmla="*/ 2147483647 h 17"/>
              <a:gd name="T10" fmla="*/ 0 w 41"/>
              <a:gd name="T11" fmla="*/ 2147483647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11"/>
                </a:moveTo>
                <a:lnTo>
                  <a:pt x="20" y="0"/>
                </a:lnTo>
                <a:lnTo>
                  <a:pt x="41" y="6"/>
                </a:lnTo>
                <a:lnTo>
                  <a:pt x="27"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2" name="Freeform 35"/>
          <p:cNvSpPr>
            <a:spLocks/>
          </p:cNvSpPr>
          <p:nvPr/>
        </p:nvSpPr>
        <p:spPr bwMode="auto">
          <a:xfrm>
            <a:off x="7829627" y="2865439"/>
            <a:ext cx="577700" cy="477837"/>
          </a:xfrm>
          <a:custGeom>
            <a:avLst/>
            <a:gdLst>
              <a:gd name="T0" fmla="*/ 2147483647 w 273"/>
              <a:gd name="T1" fmla="*/ 2147483647 h 301"/>
              <a:gd name="T2" fmla="*/ 2147483647 w 273"/>
              <a:gd name="T3" fmla="*/ 2147483647 h 301"/>
              <a:gd name="T4" fmla="*/ 2147483647 w 273"/>
              <a:gd name="T5" fmla="*/ 2147483647 h 301"/>
              <a:gd name="T6" fmla="*/ 2147483647 w 273"/>
              <a:gd name="T7" fmla="*/ 2147483647 h 301"/>
              <a:gd name="T8" fmla="*/ 2147483647 w 273"/>
              <a:gd name="T9" fmla="*/ 2147483647 h 301"/>
              <a:gd name="T10" fmla="*/ 2147483647 w 273"/>
              <a:gd name="T11" fmla="*/ 2147483647 h 301"/>
              <a:gd name="T12" fmla="*/ 2147483647 w 273"/>
              <a:gd name="T13" fmla="*/ 2147483647 h 301"/>
              <a:gd name="T14" fmla="*/ 2147483647 w 273"/>
              <a:gd name="T15" fmla="*/ 2147483647 h 301"/>
              <a:gd name="T16" fmla="*/ 2147483647 w 273"/>
              <a:gd name="T17" fmla="*/ 0 h 301"/>
              <a:gd name="T18" fmla="*/ 2147483647 w 273"/>
              <a:gd name="T19" fmla="*/ 2147483647 h 301"/>
              <a:gd name="T20" fmla="*/ 2147483647 w 273"/>
              <a:gd name="T21" fmla="*/ 2147483647 h 301"/>
              <a:gd name="T22" fmla="*/ 2147483647 w 273"/>
              <a:gd name="T23" fmla="*/ 2147483647 h 301"/>
              <a:gd name="T24" fmla="*/ 2147483647 w 273"/>
              <a:gd name="T25" fmla="*/ 2147483647 h 301"/>
              <a:gd name="T26" fmla="*/ 2147483647 w 273"/>
              <a:gd name="T27" fmla="*/ 2147483647 h 301"/>
              <a:gd name="T28" fmla="*/ 2147483647 w 273"/>
              <a:gd name="T29" fmla="*/ 2147483647 h 301"/>
              <a:gd name="T30" fmla="*/ 2147483647 w 273"/>
              <a:gd name="T31" fmla="*/ 2147483647 h 301"/>
              <a:gd name="T32" fmla="*/ 2147483647 w 273"/>
              <a:gd name="T33" fmla="*/ 2147483647 h 301"/>
              <a:gd name="T34" fmla="*/ 2147483647 w 273"/>
              <a:gd name="T35" fmla="*/ 2147483647 h 301"/>
              <a:gd name="T36" fmla="*/ 2147483647 w 273"/>
              <a:gd name="T37" fmla="*/ 2147483647 h 301"/>
              <a:gd name="T38" fmla="*/ 2147483647 w 273"/>
              <a:gd name="T39" fmla="*/ 2147483647 h 301"/>
              <a:gd name="T40" fmla="*/ 2147483647 w 273"/>
              <a:gd name="T41" fmla="*/ 2147483647 h 301"/>
              <a:gd name="T42" fmla="*/ 2147483647 w 273"/>
              <a:gd name="T43" fmla="*/ 2147483647 h 301"/>
              <a:gd name="T44" fmla="*/ 2147483647 w 273"/>
              <a:gd name="T45" fmla="*/ 2147483647 h 301"/>
              <a:gd name="T46" fmla="*/ 2147483647 w 273"/>
              <a:gd name="T47" fmla="*/ 2147483647 h 301"/>
              <a:gd name="T48" fmla="*/ 2147483647 w 273"/>
              <a:gd name="T49" fmla="*/ 2147483647 h 301"/>
              <a:gd name="T50" fmla="*/ 2147483647 w 273"/>
              <a:gd name="T51" fmla="*/ 2147483647 h 301"/>
              <a:gd name="T52" fmla="*/ 2147483647 w 273"/>
              <a:gd name="T53" fmla="*/ 2147483647 h 301"/>
              <a:gd name="T54" fmla="*/ 2147483647 w 273"/>
              <a:gd name="T55" fmla="*/ 2147483647 h 301"/>
              <a:gd name="T56" fmla="*/ 2147483647 w 273"/>
              <a:gd name="T57" fmla="*/ 2147483647 h 301"/>
              <a:gd name="T58" fmla="*/ 2147483647 w 273"/>
              <a:gd name="T59" fmla="*/ 2147483647 h 301"/>
              <a:gd name="T60" fmla="*/ 2147483647 w 273"/>
              <a:gd name="T61" fmla="*/ 2147483647 h 301"/>
              <a:gd name="T62" fmla="*/ 2147483647 w 273"/>
              <a:gd name="T63" fmla="*/ 2147483647 h 301"/>
              <a:gd name="T64" fmla="*/ 2147483647 w 273"/>
              <a:gd name="T65" fmla="*/ 2147483647 h 301"/>
              <a:gd name="T66" fmla="*/ 2147483647 w 273"/>
              <a:gd name="T67" fmla="*/ 2147483647 h 301"/>
              <a:gd name="T68" fmla="*/ 2147483647 w 273"/>
              <a:gd name="T69" fmla="*/ 2147483647 h 301"/>
              <a:gd name="T70" fmla="*/ 2147483647 w 273"/>
              <a:gd name="T71" fmla="*/ 2147483647 h 301"/>
              <a:gd name="T72" fmla="*/ 2147483647 w 273"/>
              <a:gd name="T73" fmla="*/ 2147483647 h 301"/>
              <a:gd name="T74" fmla="*/ 0 w 273"/>
              <a:gd name="T75" fmla="*/ 2147483647 h 30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3"/>
              <a:gd name="T115" fmla="*/ 0 h 301"/>
              <a:gd name="T116" fmla="*/ 273 w 273"/>
              <a:gd name="T117" fmla="*/ 301 h 30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3" h="301">
                <a:moveTo>
                  <a:pt x="0" y="241"/>
                </a:moveTo>
                <a:lnTo>
                  <a:pt x="236" y="50"/>
                </a:lnTo>
                <a:lnTo>
                  <a:pt x="239" y="48"/>
                </a:lnTo>
                <a:lnTo>
                  <a:pt x="242" y="45"/>
                </a:lnTo>
                <a:lnTo>
                  <a:pt x="245" y="42"/>
                </a:lnTo>
                <a:lnTo>
                  <a:pt x="249" y="38"/>
                </a:lnTo>
                <a:lnTo>
                  <a:pt x="251" y="33"/>
                </a:lnTo>
                <a:lnTo>
                  <a:pt x="253" y="29"/>
                </a:lnTo>
                <a:lnTo>
                  <a:pt x="253" y="24"/>
                </a:lnTo>
                <a:lnTo>
                  <a:pt x="252" y="20"/>
                </a:lnTo>
                <a:lnTo>
                  <a:pt x="251" y="16"/>
                </a:lnTo>
                <a:lnTo>
                  <a:pt x="249" y="12"/>
                </a:lnTo>
                <a:lnTo>
                  <a:pt x="247" y="8"/>
                </a:lnTo>
                <a:lnTo>
                  <a:pt x="246" y="5"/>
                </a:lnTo>
                <a:lnTo>
                  <a:pt x="244" y="2"/>
                </a:lnTo>
                <a:lnTo>
                  <a:pt x="243" y="1"/>
                </a:lnTo>
                <a:lnTo>
                  <a:pt x="242" y="0"/>
                </a:lnTo>
                <a:lnTo>
                  <a:pt x="244" y="1"/>
                </a:lnTo>
                <a:lnTo>
                  <a:pt x="247" y="3"/>
                </a:lnTo>
                <a:lnTo>
                  <a:pt x="252" y="6"/>
                </a:lnTo>
                <a:lnTo>
                  <a:pt x="258" y="10"/>
                </a:lnTo>
                <a:lnTo>
                  <a:pt x="263" y="16"/>
                </a:lnTo>
                <a:lnTo>
                  <a:pt x="268" y="23"/>
                </a:lnTo>
                <a:lnTo>
                  <a:pt x="271" y="32"/>
                </a:lnTo>
                <a:lnTo>
                  <a:pt x="273" y="42"/>
                </a:lnTo>
                <a:lnTo>
                  <a:pt x="273" y="47"/>
                </a:lnTo>
                <a:lnTo>
                  <a:pt x="273" y="52"/>
                </a:lnTo>
                <a:lnTo>
                  <a:pt x="272" y="56"/>
                </a:lnTo>
                <a:lnTo>
                  <a:pt x="271" y="60"/>
                </a:lnTo>
                <a:lnTo>
                  <a:pt x="271" y="64"/>
                </a:lnTo>
                <a:lnTo>
                  <a:pt x="269" y="68"/>
                </a:lnTo>
                <a:lnTo>
                  <a:pt x="268" y="71"/>
                </a:lnTo>
                <a:lnTo>
                  <a:pt x="266" y="75"/>
                </a:lnTo>
                <a:lnTo>
                  <a:pt x="263" y="79"/>
                </a:lnTo>
                <a:lnTo>
                  <a:pt x="260" y="83"/>
                </a:lnTo>
                <a:lnTo>
                  <a:pt x="257" y="87"/>
                </a:lnTo>
                <a:lnTo>
                  <a:pt x="252" y="91"/>
                </a:lnTo>
                <a:lnTo>
                  <a:pt x="247" y="97"/>
                </a:lnTo>
                <a:lnTo>
                  <a:pt x="242" y="103"/>
                </a:lnTo>
                <a:lnTo>
                  <a:pt x="236" y="109"/>
                </a:lnTo>
                <a:lnTo>
                  <a:pt x="229" y="116"/>
                </a:lnTo>
                <a:lnTo>
                  <a:pt x="225" y="120"/>
                </a:lnTo>
                <a:lnTo>
                  <a:pt x="221" y="125"/>
                </a:lnTo>
                <a:lnTo>
                  <a:pt x="215" y="130"/>
                </a:lnTo>
                <a:lnTo>
                  <a:pt x="209" y="135"/>
                </a:lnTo>
                <a:lnTo>
                  <a:pt x="202" y="142"/>
                </a:lnTo>
                <a:lnTo>
                  <a:pt x="194" y="148"/>
                </a:lnTo>
                <a:lnTo>
                  <a:pt x="186" y="155"/>
                </a:lnTo>
                <a:lnTo>
                  <a:pt x="178" y="162"/>
                </a:lnTo>
                <a:lnTo>
                  <a:pt x="169" y="169"/>
                </a:lnTo>
                <a:lnTo>
                  <a:pt x="160" y="177"/>
                </a:lnTo>
                <a:lnTo>
                  <a:pt x="150" y="184"/>
                </a:lnTo>
                <a:lnTo>
                  <a:pt x="141" y="192"/>
                </a:lnTo>
                <a:lnTo>
                  <a:pt x="131" y="200"/>
                </a:lnTo>
                <a:lnTo>
                  <a:pt x="122" y="208"/>
                </a:lnTo>
                <a:lnTo>
                  <a:pt x="112" y="216"/>
                </a:lnTo>
                <a:lnTo>
                  <a:pt x="102" y="224"/>
                </a:lnTo>
                <a:lnTo>
                  <a:pt x="92" y="231"/>
                </a:lnTo>
                <a:lnTo>
                  <a:pt x="83" y="239"/>
                </a:lnTo>
                <a:lnTo>
                  <a:pt x="74" y="246"/>
                </a:lnTo>
                <a:lnTo>
                  <a:pt x="65" y="253"/>
                </a:lnTo>
                <a:lnTo>
                  <a:pt x="56" y="260"/>
                </a:lnTo>
                <a:lnTo>
                  <a:pt x="48" y="266"/>
                </a:lnTo>
                <a:lnTo>
                  <a:pt x="40" y="272"/>
                </a:lnTo>
                <a:lnTo>
                  <a:pt x="33" y="278"/>
                </a:lnTo>
                <a:lnTo>
                  <a:pt x="27" y="283"/>
                </a:lnTo>
                <a:lnTo>
                  <a:pt x="21" y="287"/>
                </a:lnTo>
                <a:lnTo>
                  <a:pt x="16" y="291"/>
                </a:lnTo>
                <a:lnTo>
                  <a:pt x="12" y="295"/>
                </a:lnTo>
                <a:lnTo>
                  <a:pt x="8" y="297"/>
                </a:lnTo>
                <a:lnTo>
                  <a:pt x="6" y="299"/>
                </a:lnTo>
                <a:lnTo>
                  <a:pt x="4" y="300"/>
                </a:lnTo>
                <a:lnTo>
                  <a:pt x="3" y="301"/>
                </a:lnTo>
                <a:lnTo>
                  <a:pt x="0" y="24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3" name="Freeform 36"/>
          <p:cNvSpPr>
            <a:spLocks/>
          </p:cNvSpPr>
          <p:nvPr/>
        </p:nvSpPr>
        <p:spPr bwMode="auto">
          <a:xfrm>
            <a:off x="8132233" y="2827339"/>
            <a:ext cx="35973" cy="26987"/>
          </a:xfrm>
          <a:custGeom>
            <a:avLst/>
            <a:gdLst>
              <a:gd name="T0" fmla="*/ 2147483647 w 17"/>
              <a:gd name="T1" fmla="*/ 0 h 17"/>
              <a:gd name="T2" fmla="*/ 2147483647 w 17"/>
              <a:gd name="T3" fmla="*/ 2147483647 h 17"/>
              <a:gd name="T4" fmla="*/ 0 w 17"/>
              <a:gd name="T5" fmla="*/ 2147483647 h 17"/>
              <a:gd name="T6" fmla="*/ 0 w 17"/>
              <a:gd name="T7" fmla="*/ 2147483647 h 17"/>
              <a:gd name="T8" fmla="*/ 2147483647 w 17"/>
              <a:gd name="T9" fmla="*/ 2147483647 h 17"/>
              <a:gd name="T10" fmla="*/ 2147483647 w 17"/>
              <a:gd name="T11" fmla="*/ 2147483647 h 17"/>
              <a:gd name="T12" fmla="*/ 2147483647 w 17"/>
              <a:gd name="T13" fmla="*/ 2147483647 h 17"/>
              <a:gd name="T14" fmla="*/ 2147483647 w 17"/>
              <a:gd name="T15" fmla="*/ 2147483647 h 17"/>
              <a:gd name="T16" fmla="*/ 2147483647 w 17"/>
              <a:gd name="T17" fmla="*/ 2147483647 h 17"/>
              <a:gd name="T18" fmla="*/ 2147483647 w 17"/>
              <a:gd name="T19" fmla="*/ 2147483647 h 17"/>
              <a:gd name="T20" fmla="*/ 2147483647 w 17"/>
              <a:gd name="T21" fmla="*/ 2147483647 h 17"/>
              <a:gd name="T22" fmla="*/ 2147483647 w 17"/>
              <a:gd name="T23" fmla="*/ 2147483647 h 17"/>
              <a:gd name="T24" fmla="*/ 2147483647 w 17"/>
              <a:gd name="T25" fmla="*/ 2147483647 h 17"/>
              <a:gd name="T26" fmla="*/ 2147483647 w 17"/>
              <a:gd name="T27" fmla="*/ 2147483647 h 17"/>
              <a:gd name="T28" fmla="*/ 2147483647 w 17"/>
              <a:gd name="T29" fmla="*/ 2147483647 h 17"/>
              <a:gd name="T30" fmla="*/ 2147483647 w 17"/>
              <a:gd name="T31" fmla="*/ 2147483647 h 17"/>
              <a:gd name="T32" fmla="*/ 2147483647 w 17"/>
              <a:gd name="T33" fmla="*/ 2147483647 h 17"/>
              <a:gd name="T34" fmla="*/ 2147483647 w 17"/>
              <a:gd name="T35" fmla="*/ 2147483647 h 17"/>
              <a:gd name="T36" fmla="*/ 2147483647 w 17"/>
              <a:gd name="T37" fmla="*/ 2147483647 h 17"/>
              <a:gd name="T38" fmla="*/ 2147483647 w 17"/>
              <a:gd name="T39" fmla="*/ 2147483647 h 17"/>
              <a:gd name="T40" fmla="*/ 2147483647 w 17"/>
              <a:gd name="T41" fmla="*/ 2147483647 h 17"/>
              <a:gd name="T42" fmla="*/ 2147483647 w 17"/>
              <a:gd name="T43" fmla="*/ 2147483647 h 17"/>
              <a:gd name="T44" fmla="*/ 2147483647 w 17"/>
              <a:gd name="T45" fmla="*/ 2147483647 h 17"/>
              <a:gd name="T46" fmla="*/ 2147483647 w 17"/>
              <a:gd name="T47" fmla="*/ 2147483647 h 17"/>
              <a:gd name="T48" fmla="*/ 2147483647 w 17"/>
              <a:gd name="T49" fmla="*/ 0 h 17"/>
              <a:gd name="T50" fmla="*/ 2147483647 w 17"/>
              <a:gd name="T51" fmla="*/ 0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17"/>
              <a:gd name="T80" fmla="*/ 17 w 17"/>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17">
                <a:moveTo>
                  <a:pt x="3" y="0"/>
                </a:moveTo>
                <a:lnTo>
                  <a:pt x="2" y="1"/>
                </a:lnTo>
                <a:lnTo>
                  <a:pt x="0" y="4"/>
                </a:lnTo>
                <a:lnTo>
                  <a:pt x="0" y="8"/>
                </a:lnTo>
                <a:lnTo>
                  <a:pt x="3" y="13"/>
                </a:lnTo>
                <a:lnTo>
                  <a:pt x="6" y="15"/>
                </a:lnTo>
                <a:lnTo>
                  <a:pt x="8" y="16"/>
                </a:lnTo>
                <a:lnTo>
                  <a:pt x="10" y="17"/>
                </a:lnTo>
                <a:lnTo>
                  <a:pt x="13" y="16"/>
                </a:lnTo>
                <a:lnTo>
                  <a:pt x="14" y="15"/>
                </a:lnTo>
                <a:lnTo>
                  <a:pt x="15" y="15"/>
                </a:lnTo>
                <a:lnTo>
                  <a:pt x="16" y="14"/>
                </a:lnTo>
                <a:lnTo>
                  <a:pt x="17" y="14"/>
                </a:lnTo>
                <a:lnTo>
                  <a:pt x="16" y="14"/>
                </a:lnTo>
                <a:lnTo>
                  <a:pt x="15" y="14"/>
                </a:lnTo>
                <a:lnTo>
                  <a:pt x="14" y="14"/>
                </a:lnTo>
                <a:lnTo>
                  <a:pt x="13" y="13"/>
                </a:lnTo>
                <a:lnTo>
                  <a:pt x="11" y="12"/>
                </a:lnTo>
                <a:lnTo>
                  <a:pt x="9" y="12"/>
                </a:lnTo>
                <a:lnTo>
                  <a:pt x="8" y="11"/>
                </a:lnTo>
                <a:lnTo>
                  <a:pt x="6" y="10"/>
                </a:lnTo>
                <a:lnTo>
                  <a:pt x="4" y="7"/>
                </a:lnTo>
                <a:lnTo>
                  <a:pt x="3" y="3"/>
                </a:lnTo>
                <a:lnTo>
                  <a:pt x="3"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4" name="Freeform 37"/>
          <p:cNvSpPr>
            <a:spLocks/>
          </p:cNvSpPr>
          <p:nvPr/>
        </p:nvSpPr>
        <p:spPr bwMode="auto">
          <a:xfrm>
            <a:off x="8263432" y="2584450"/>
            <a:ext cx="105806" cy="177800"/>
          </a:xfrm>
          <a:custGeom>
            <a:avLst/>
            <a:gdLst>
              <a:gd name="T0" fmla="*/ 0 w 50"/>
              <a:gd name="T1" fmla="*/ 2147483647 h 112"/>
              <a:gd name="T2" fmla="*/ 2147483647 w 50"/>
              <a:gd name="T3" fmla="*/ 2147483647 h 112"/>
              <a:gd name="T4" fmla="*/ 2147483647 w 50"/>
              <a:gd name="T5" fmla="*/ 0 h 112"/>
              <a:gd name="T6" fmla="*/ 0 w 50"/>
              <a:gd name="T7" fmla="*/ 2147483647 h 112"/>
              <a:gd name="T8" fmla="*/ 0 w 50"/>
              <a:gd name="T9" fmla="*/ 2147483647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0" y="112"/>
                </a:moveTo>
                <a:lnTo>
                  <a:pt x="23" y="12"/>
                </a:lnTo>
                <a:lnTo>
                  <a:pt x="50" y="0"/>
                </a:lnTo>
                <a:lnTo>
                  <a:pt x="0"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5" name="Freeform 38"/>
          <p:cNvSpPr>
            <a:spLocks/>
          </p:cNvSpPr>
          <p:nvPr/>
        </p:nvSpPr>
        <p:spPr bwMode="auto">
          <a:xfrm>
            <a:off x="8312102" y="2611439"/>
            <a:ext cx="169289" cy="161925"/>
          </a:xfrm>
          <a:custGeom>
            <a:avLst/>
            <a:gdLst>
              <a:gd name="T0" fmla="*/ 0 w 80"/>
              <a:gd name="T1" fmla="*/ 2147483647 h 102"/>
              <a:gd name="T2" fmla="*/ 2147483647 w 80"/>
              <a:gd name="T3" fmla="*/ 0 h 102"/>
              <a:gd name="T4" fmla="*/ 2147483647 w 80"/>
              <a:gd name="T5" fmla="*/ 2147483647 h 102"/>
              <a:gd name="T6" fmla="*/ 0 w 80"/>
              <a:gd name="T7" fmla="*/ 2147483647 h 102"/>
              <a:gd name="T8" fmla="*/ 0 w 80"/>
              <a:gd name="T9" fmla="*/ 2147483647 h 102"/>
              <a:gd name="T10" fmla="*/ 0 60000 65536"/>
              <a:gd name="T11" fmla="*/ 0 60000 65536"/>
              <a:gd name="T12" fmla="*/ 0 60000 65536"/>
              <a:gd name="T13" fmla="*/ 0 60000 65536"/>
              <a:gd name="T14" fmla="*/ 0 60000 65536"/>
              <a:gd name="T15" fmla="*/ 0 w 80"/>
              <a:gd name="T16" fmla="*/ 0 h 102"/>
              <a:gd name="T17" fmla="*/ 80 w 80"/>
              <a:gd name="T18" fmla="*/ 102 h 102"/>
            </a:gdLst>
            <a:ahLst/>
            <a:cxnLst>
              <a:cxn ang="T10">
                <a:pos x="T0" y="T1"/>
              </a:cxn>
              <a:cxn ang="T11">
                <a:pos x="T2" y="T3"/>
              </a:cxn>
              <a:cxn ang="T12">
                <a:pos x="T4" y="T5"/>
              </a:cxn>
              <a:cxn ang="T13">
                <a:pos x="T6" y="T7"/>
              </a:cxn>
              <a:cxn ang="T14">
                <a:pos x="T8" y="T9"/>
              </a:cxn>
            </a:cxnLst>
            <a:rect l="T15" t="T16" r="T17" b="T18"/>
            <a:pathLst>
              <a:path w="80" h="102">
                <a:moveTo>
                  <a:pt x="0" y="102"/>
                </a:moveTo>
                <a:lnTo>
                  <a:pt x="56" y="0"/>
                </a:lnTo>
                <a:lnTo>
                  <a:pt x="80" y="1"/>
                </a:lnTo>
                <a:lnTo>
                  <a:pt x="0"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6" name="Freeform 39"/>
          <p:cNvSpPr>
            <a:spLocks/>
          </p:cNvSpPr>
          <p:nvPr/>
        </p:nvSpPr>
        <p:spPr bwMode="auto">
          <a:xfrm>
            <a:off x="8339612" y="2667001"/>
            <a:ext cx="205263" cy="136525"/>
          </a:xfrm>
          <a:custGeom>
            <a:avLst/>
            <a:gdLst>
              <a:gd name="T0" fmla="*/ 0 w 97"/>
              <a:gd name="T1" fmla="*/ 2147483647 h 86"/>
              <a:gd name="T2" fmla="*/ 2147483647 w 97"/>
              <a:gd name="T3" fmla="*/ 0 h 86"/>
              <a:gd name="T4" fmla="*/ 2147483647 w 97"/>
              <a:gd name="T5" fmla="*/ 2147483647 h 86"/>
              <a:gd name="T6" fmla="*/ 0 w 97"/>
              <a:gd name="T7" fmla="*/ 2147483647 h 86"/>
              <a:gd name="T8" fmla="*/ 0 w 97"/>
              <a:gd name="T9" fmla="*/ 2147483647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0" y="86"/>
                </a:moveTo>
                <a:lnTo>
                  <a:pt x="81" y="0"/>
                </a:lnTo>
                <a:lnTo>
                  <a:pt x="97" y="14"/>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7" name="Freeform 40"/>
          <p:cNvSpPr>
            <a:spLocks/>
          </p:cNvSpPr>
          <p:nvPr/>
        </p:nvSpPr>
        <p:spPr bwMode="auto">
          <a:xfrm>
            <a:off x="7622248" y="3062289"/>
            <a:ext cx="222193" cy="122237"/>
          </a:xfrm>
          <a:custGeom>
            <a:avLst/>
            <a:gdLst>
              <a:gd name="T0" fmla="*/ 0 w 105"/>
              <a:gd name="T1" fmla="*/ 2147483647 h 77"/>
              <a:gd name="T2" fmla="*/ 2147483647 w 105"/>
              <a:gd name="T3" fmla="*/ 0 h 77"/>
              <a:gd name="T4" fmla="*/ 2147483647 w 105"/>
              <a:gd name="T5" fmla="*/ 2147483647 h 77"/>
              <a:gd name="T6" fmla="*/ 2147483647 w 105"/>
              <a:gd name="T7" fmla="*/ 2147483647 h 77"/>
              <a:gd name="T8" fmla="*/ 2147483647 w 105"/>
              <a:gd name="T9" fmla="*/ 2147483647 h 77"/>
              <a:gd name="T10" fmla="*/ 2147483647 w 105"/>
              <a:gd name="T11" fmla="*/ 2147483647 h 77"/>
              <a:gd name="T12" fmla="*/ 2147483647 w 105"/>
              <a:gd name="T13" fmla="*/ 2147483647 h 77"/>
              <a:gd name="T14" fmla="*/ 2147483647 w 105"/>
              <a:gd name="T15" fmla="*/ 2147483647 h 77"/>
              <a:gd name="T16" fmla="*/ 2147483647 w 105"/>
              <a:gd name="T17" fmla="*/ 2147483647 h 77"/>
              <a:gd name="T18" fmla="*/ 2147483647 w 105"/>
              <a:gd name="T19" fmla="*/ 2147483647 h 77"/>
              <a:gd name="T20" fmla="*/ 2147483647 w 105"/>
              <a:gd name="T21" fmla="*/ 2147483647 h 77"/>
              <a:gd name="T22" fmla="*/ 2147483647 w 105"/>
              <a:gd name="T23" fmla="*/ 2147483647 h 77"/>
              <a:gd name="T24" fmla="*/ 2147483647 w 105"/>
              <a:gd name="T25" fmla="*/ 2147483647 h 77"/>
              <a:gd name="T26" fmla="*/ 0 w 105"/>
              <a:gd name="T27" fmla="*/ 2147483647 h 77"/>
              <a:gd name="T28" fmla="*/ 0 w 105"/>
              <a:gd name="T29" fmla="*/ 2147483647 h 77"/>
              <a:gd name="T30" fmla="*/ 0 w 105"/>
              <a:gd name="T31" fmla="*/ 2147483647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77"/>
              <a:gd name="T50" fmla="*/ 105 w 105"/>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77">
                <a:moveTo>
                  <a:pt x="0" y="23"/>
                </a:moveTo>
                <a:lnTo>
                  <a:pt x="28" y="0"/>
                </a:lnTo>
                <a:lnTo>
                  <a:pt x="105" y="30"/>
                </a:lnTo>
                <a:lnTo>
                  <a:pt x="103" y="53"/>
                </a:lnTo>
                <a:lnTo>
                  <a:pt x="74" y="77"/>
                </a:lnTo>
                <a:lnTo>
                  <a:pt x="95" y="52"/>
                </a:lnTo>
                <a:lnTo>
                  <a:pt x="97" y="38"/>
                </a:lnTo>
                <a:lnTo>
                  <a:pt x="68" y="58"/>
                </a:lnTo>
                <a:lnTo>
                  <a:pt x="90" y="34"/>
                </a:lnTo>
                <a:lnTo>
                  <a:pt x="28" y="5"/>
                </a:lnTo>
                <a:lnTo>
                  <a:pt x="6" y="26"/>
                </a:lnTo>
                <a:lnTo>
                  <a:pt x="68" y="52"/>
                </a:lnTo>
                <a:lnTo>
                  <a:pt x="71" y="71"/>
                </a:lnTo>
                <a:lnTo>
                  <a:pt x="0" y="4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8" name="Freeform 41"/>
          <p:cNvSpPr>
            <a:spLocks/>
          </p:cNvSpPr>
          <p:nvPr/>
        </p:nvSpPr>
        <p:spPr bwMode="auto">
          <a:xfrm>
            <a:off x="7977756" y="2847975"/>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6" y="0"/>
                </a:lnTo>
                <a:lnTo>
                  <a:pt x="0" y="13"/>
                </a:lnTo>
                <a:lnTo>
                  <a:pt x="14" y="6"/>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9" name="Freeform 42"/>
          <p:cNvSpPr>
            <a:spLocks/>
          </p:cNvSpPr>
          <p:nvPr/>
        </p:nvSpPr>
        <p:spPr bwMode="auto">
          <a:xfrm>
            <a:off x="8066632" y="2865439"/>
            <a:ext cx="86761" cy="20637"/>
          </a:xfrm>
          <a:custGeom>
            <a:avLst/>
            <a:gdLst>
              <a:gd name="T0" fmla="*/ 2147483647 w 41"/>
              <a:gd name="T1" fmla="*/ 2147483647 h 13"/>
              <a:gd name="T2" fmla="*/ 2147483647 w 41"/>
              <a:gd name="T3" fmla="*/ 0 h 13"/>
              <a:gd name="T4" fmla="*/ 0 w 41"/>
              <a:gd name="T5" fmla="*/ 2147483647 h 13"/>
              <a:gd name="T6" fmla="*/ 2147483647 w 41"/>
              <a:gd name="T7" fmla="*/ 2147483647 h 13"/>
              <a:gd name="T8" fmla="*/ 2147483647 w 41"/>
              <a:gd name="T9" fmla="*/ 2147483647 h 13"/>
              <a:gd name="T10" fmla="*/ 2147483647 w 41"/>
              <a:gd name="T11" fmla="*/ 2147483647 h 13"/>
              <a:gd name="T12" fmla="*/ 0 60000 65536"/>
              <a:gd name="T13" fmla="*/ 0 60000 65536"/>
              <a:gd name="T14" fmla="*/ 0 60000 65536"/>
              <a:gd name="T15" fmla="*/ 0 60000 65536"/>
              <a:gd name="T16" fmla="*/ 0 60000 65536"/>
              <a:gd name="T17" fmla="*/ 0 60000 65536"/>
              <a:gd name="T18" fmla="*/ 0 w 41"/>
              <a:gd name="T19" fmla="*/ 0 h 13"/>
              <a:gd name="T20" fmla="*/ 41 w 4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1" h="13">
                <a:moveTo>
                  <a:pt x="41" y="12"/>
                </a:moveTo>
                <a:lnTo>
                  <a:pt x="15" y="0"/>
                </a:lnTo>
                <a:lnTo>
                  <a:pt x="0" y="13"/>
                </a:lnTo>
                <a:lnTo>
                  <a:pt x="14" y="7"/>
                </a:lnTo>
                <a:lnTo>
                  <a:pt x="4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0" name="Freeform 43"/>
          <p:cNvSpPr>
            <a:spLocks/>
          </p:cNvSpPr>
          <p:nvPr/>
        </p:nvSpPr>
        <p:spPr bwMode="auto">
          <a:xfrm>
            <a:off x="8153394" y="2886075"/>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7" y="0"/>
                </a:lnTo>
                <a:lnTo>
                  <a:pt x="0" y="13"/>
                </a:lnTo>
                <a:lnTo>
                  <a:pt x="15" y="7"/>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1" name="Freeform 44"/>
          <p:cNvSpPr>
            <a:spLocks/>
          </p:cNvSpPr>
          <p:nvPr/>
        </p:nvSpPr>
        <p:spPr bwMode="auto">
          <a:xfrm>
            <a:off x="7878299" y="2898775"/>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6" y="0"/>
                </a:lnTo>
                <a:lnTo>
                  <a:pt x="0" y="13"/>
                </a:lnTo>
                <a:lnTo>
                  <a:pt x="15" y="7"/>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2" name="Freeform 45"/>
          <p:cNvSpPr>
            <a:spLocks/>
          </p:cNvSpPr>
          <p:nvPr/>
        </p:nvSpPr>
        <p:spPr bwMode="auto">
          <a:xfrm>
            <a:off x="7967176" y="2916239"/>
            <a:ext cx="88877" cy="20637"/>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2"/>
                </a:moveTo>
                <a:lnTo>
                  <a:pt x="16" y="0"/>
                </a:lnTo>
                <a:lnTo>
                  <a:pt x="0" y="13"/>
                </a:lnTo>
                <a:lnTo>
                  <a:pt x="14" y="7"/>
                </a:lnTo>
                <a:lnTo>
                  <a:pt x="4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3" name="Freeform 46"/>
          <p:cNvSpPr>
            <a:spLocks/>
          </p:cNvSpPr>
          <p:nvPr/>
        </p:nvSpPr>
        <p:spPr bwMode="auto">
          <a:xfrm>
            <a:off x="8056053" y="2936875"/>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2"/>
                </a:moveTo>
                <a:lnTo>
                  <a:pt x="16" y="0"/>
                </a:lnTo>
                <a:lnTo>
                  <a:pt x="0" y="13"/>
                </a:lnTo>
                <a:lnTo>
                  <a:pt x="14" y="7"/>
                </a:lnTo>
                <a:lnTo>
                  <a:pt x="4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4" name="Freeform 47"/>
          <p:cNvSpPr>
            <a:spLocks/>
          </p:cNvSpPr>
          <p:nvPr/>
        </p:nvSpPr>
        <p:spPr bwMode="auto">
          <a:xfrm>
            <a:off x="7789422" y="2952750"/>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6" y="0"/>
                </a:lnTo>
                <a:lnTo>
                  <a:pt x="0" y="13"/>
                </a:lnTo>
                <a:lnTo>
                  <a:pt x="15" y="7"/>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5" name="Freeform 48"/>
          <p:cNvSpPr>
            <a:spLocks/>
          </p:cNvSpPr>
          <p:nvPr/>
        </p:nvSpPr>
        <p:spPr bwMode="auto">
          <a:xfrm>
            <a:off x="7878299" y="2970214"/>
            <a:ext cx="88877" cy="20637"/>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6" y="0"/>
                </a:lnTo>
                <a:lnTo>
                  <a:pt x="0" y="13"/>
                </a:lnTo>
                <a:lnTo>
                  <a:pt x="15" y="7"/>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6" name="Freeform 49"/>
          <p:cNvSpPr>
            <a:spLocks/>
          </p:cNvSpPr>
          <p:nvPr/>
        </p:nvSpPr>
        <p:spPr bwMode="auto">
          <a:xfrm>
            <a:off x="7821163" y="3011489"/>
            <a:ext cx="88877" cy="20637"/>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1"/>
                </a:moveTo>
                <a:lnTo>
                  <a:pt x="16" y="0"/>
                </a:lnTo>
                <a:lnTo>
                  <a:pt x="0" y="13"/>
                </a:lnTo>
                <a:lnTo>
                  <a:pt x="14" y="6"/>
                </a:lnTo>
                <a:lnTo>
                  <a:pt x="4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7" name="Freeform 50"/>
          <p:cNvSpPr>
            <a:spLocks/>
          </p:cNvSpPr>
          <p:nvPr/>
        </p:nvSpPr>
        <p:spPr bwMode="auto">
          <a:xfrm>
            <a:off x="7967176" y="2990850"/>
            <a:ext cx="88877" cy="20638"/>
          </a:xfrm>
          <a:custGeom>
            <a:avLst/>
            <a:gdLst>
              <a:gd name="T0" fmla="*/ 2147483647 w 42"/>
              <a:gd name="T1" fmla="*/ 2147483647 h 13"/>
              <a:gd name="T2" fmla="*/ 2147483647 w 42"/>
              <a:gd name="T3" fmla="*/ 0 h 13"/>
              <a:gd name="T4" fmla="*/ 0 w 42"/>
              <a:gd name="T5" fmla="*/ 2147483647 h 13"/>
              <a:gd name="T6" fmla="*/ 2147483647 w 42"/>
              <a:gd name="T7" fmla="*/ 2147483647 h 13"/>
              <a:gd name="T8" fmla="*/ 2147483647 w 42"/>
              <a:gd name="T9" fmla="*/ 2147483647 h 13"/>
              <a:gd name="T10" fmla="*/ 2147483647 w 42"/>
              <a:gd name="T11" fmla="*/ 2147483647 h 13"/>
              <a:gd name="T12" fmla="*/ 0 60000 65536"/>
              <a:gd name="T13" fmla="*/ 0 60000 65536"/>
              <a:gd name="T14" fmla="*/ 0 60000 65536"/>
              <a:gd name="T15" fmla="*/ 0 60000 65536"/>
              <a:gd name="T16" fmla="*/ 0 60000 65536"/>
              <a:gd name="T17" fmla="*/ 0 60000 65536"/>
              <a:gd name="T18" fmla="*/ 0 w 42"/>
              <a:gd name="T19" fmla="*/ 0 h 13"/>
              <a:gd name="T20" fmla="*/ 42 w 4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 h="13">
                <a:moveTo>
                  <a:pt x="42" y="12"/>
                </a:moveTo>
                <a:lnTo>
                  <a:pt x="16" y="0"/>
                </a:lnTo>
                <a:lnTo>
                  <a:pt x="0" y="13"/>
                </a:lnTo>
                <a:lnTo>
                  <a:pt x="14" y="7"/>
                </a:lnTo>
                <a:lnTo>
                  <a:pt x="4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28" name="Freeform 51"/>
          <p:cNvSpPr>
            <a:spLocks/>
          </p:cNvSpPr>
          <p:nvPr/>
        </p:nvSpPr>
        <p:spPr bwMode="auto">
          <a:xfrm>
            <a:off x="9404018" y="784226"/>
            <a:ext cx="1750028" cy="1757363"/>
          </a:xfrm>
          <a:custGeom>
            <a:avLst/>
            <a:gdLst>
              <a:gd name="T0" fmla="*/ 2147483647 w 2238"/>
              <a:gd name="T1" fmla="*/ 2147483647 h 3024"/>
              <a:gd name="T2" fmla="*/ 2147483647 w 2238"/>
              <a:gd name="T3" fmla="*/ 2147483647 h 3024"/>
              <a:gd name="T4" fmla="*/ 2147483647 w 2238"/>
              <a:gd name="T5" fmla="*/ 2147483647 h 3024"/>
              <a:gd name="T6" fmla="*/ 2147483647 w 2238"/>
              <a:gd name="T7" fmla="*/ 2147483647 h 3024"/>
              <a:gd name="T8" fmla="*/ 2147483647 w 2238"/>
              <a:gd name="T9" fmla="*/ 0 h 3024"/>
              <a:gd name="T10" fmla="*/ 2147483647 w 2238"/>
              <a:gd name="T11" fmla="*/ 0 h 3024"/>
              <a:gd name="T12" fmla="*/ 2147483647 w 2238"/>
              <a:gd name="T13" fmla="*/ 0 h 3024"/>
              <a:gd name="T14" fmla="*/ 0 w 2238"/>
              <a:gd name="T15" fmla="*/ 2147483647 h 3024"/>
              <a:gd name="T16" fmla="*/ 0 w 2238"/>
              <a:gd name="T17" fmla="*/ 2147483647 h 3024"/>
              <a:gd name="T18" fmla="*/ 0 w 2238"/>
              <a:gd name="T19" fmla="*/ 2147483647 h 3024"/>
              <a:gd name="T20" fmla="*/ 2147483647 w 2238"/>
              <a:gd name="T21" fmla="*/ 2147483647 h 3024"/>
              <a:gd name="T22" fmla="*/ 2147483647 w 2238"/>
              <a:gd name="T23" fmla="*/ 2147483647 h 3024"/>
              <a:gd name="T24" fmla="*/ 2147483647 w 2238"/>
              <a:gd name="T25" fmla="*/ 2147483647 h 30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8"/>
              <a:gd name="T40" fmla="*/ 0 h 3024"/>
              <a:gd name="T41" fmla="*/ 2238 w 2238"/>
              <a:gd name="T42" fmla="*/ 3024 h 30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8" h="3024">
                <a:moveTo>
                  <a:pt x="1935" y="3024"/>
                </a:moveTo>
                <a:cubicBezTo>
                  <a:pt x="2102" y="3024"/>
                  <a:pt x="2238" y="2889"/>
                  <a:pt x="2238" y="2722"/>
                </a:cubicBezTo>
                <a:lnTo>
                  <a:pt x="2238" y="303"/>
                </a:lnTo>
                <a:cubicBezTo>
                  <a:pt x="2238" y="136"/>
                  <a:pt x="2102" y="0"/>
                  <a:pt x="1935" y="0"/>
                </a:cubicBezTo>
                <a:lnTo>
                  <a:pt x="302" y="0"/>
                </a:lnTo>
                <a:cubicBezTo>
                  <a:pt x="135" y="0"/>
                  <a:pt x="0" y="136"/>
                  <a:pt x="0" y="303"/>
                </a:cubicBezTo>
                <a:lnTo>
                  <a:pt x="0" y="2722"/>
                </a:lnTo>
                <a:cubicBezTo>
                  <a:pt x="0" y="2889"/>
                  <a:pt x="135" y="3024"/>
                  <a:pt x="302" y="3024"/>
                </a:cubicBezTo>
                <a:lnTo>
                  <a:pt x="1935" y="3024"/>
                </a:lnTo>
                <a:close/>
              </a:path>
            </a:pathLst>
          </a:custGeom>
          <a:solidFill>
            <a:srgbClr val="00FFFF"/>
          </a:solidFill>
          <a:ln w="0">
            <a:solidFill>
              <a:srgbClr val="000000"/>
            </a:solidFill>
            <a:round/>
            <a:headEnd/>
            <a:tailEnd/>
          </a:ln>
        </p:spPr>
        <p:txBody>
          <a:bodyPr/>
          <a:lstStyle/>
          <a:p>
            <a:endParaRPr lang="en-US"/>
          </a:p>
        </p:txBody>
      </p:sp>
      <p:sp>
        <p:nvSpPr>
          <p:cNvPr id="33829" name="Freeform 52"/>
          <p:cNvSpPr>
            <a:spLocks/>
          </p:cNvSpPr>
          <p:nvPr/>
        </p:nvSpPr>
        <p:spPr bwMode="auto">
          <a:xfrm>
            <a:off x="9404018" y="784226"/>
            <a:ext cx="1750028" cy="1757363"/>
          </a:xfrm>
          <a:custGeom>
            <a:avLst/>
            <a:gdLst>
              <a:gd name="T0" fmla="*/ 2147483647 w 2238"/>
              <a:gd name="T1" fmla="*/ 2147483647 h 3024"/>
              <a:gd name="T2" fmla="*/ 2147483647 w 2238"/>
              <a:gd name="T3" fmla="*/ 2147483647 h 3024"/>
              <a:gd name="T4" fmla="*/ 2147483647 w 2238"/>
              <a:gd name="T5" fmla="*/ 2147483647 h 3024"/>
              <a:gd name="T6" fmla="*/ 2147483647 w 2238"/>
              <a:gd name="T7" fmla="*/ 2147483647 h 3024"/>
              <a:gd name="T8" fmla="*/ 2147483647 w 2238"/>
              <a:gd name="T9" fmla="*/ 0 h 3024"/>
              <a:gd name="T10" fmla="*/ 2147483647 w 2238"/>
              <a:gd name="T11" fmla="*/ 0 h 3024"/>
              <a:gd name="T12" fmla="*/ 2147483647 w 2238"/>
              <a:gd name="T13" fmla="*/ 0 h 3024"/>
              <a:gd name="T14" fmla="*/ 0 w 2238"/>
              <a:gd name="T15" fmla="*/ 2147483647 h 3024"/>
              <a:gd name="T16" fmla="*/ 0 w 2238"/>
              <a:gd name="T17" fmla="*/ 2147483647 h 3024"/>
              <a:gd name="T18" fmla="*/ 0 w 2238"/>
              <a:gd name="T19" fmla="*/ 2147483647 h 3024"/>
              <a:gd name="T20" fmla="*/ 2147483647 w 2238"/>
              <a:gd name="T21" fmla="*/ 2147483647 h 3024"/>
              <a:gd name="T22" fmla="*/ 2147483647 w 2238"/>
              <a:gd name="T23" fmla="*/ 2147483647 h 3024"/>
              <a:gd name="T24" fmla="*/ 2147483647 w 2238"/>
              <a:gd name="T25" fmla="*/ 2147483647 h 30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8"/>
              <a:gd name="T40" fmla="*/ 0 h 3024"/>
              <a:gd name="T41" fmla="*/ 2238 w 2238"/>
              <a:gd name="T42" fmla="*/ 3024 h 30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8" h="3024">
                <a:moveTo>
                  <a:pt x="1935" y="3024"/>
                </a:moveTo>
                <a:cubicBezTo>
                  <a:pt x="2102" y="3024"/>
                  <a:pt x="2238" y="2889"/>
                  <a:pt x="2238" y="2722"/>
                </a:cubicBezTo>
                <a:lnTo>
                  <a:pt x="2238" y="303"/>
                </a:lnTo>
                <a:cubicBezTo>
                  <a:pt x="2238" y="136"/>
                  <a:pt x="2102" y="0"/>
                  <a:pt x="1935" y="0"/>
                </a:cubicBezTo>
                <a:lnTo>
                  <a:pt x="302" y="0"/>
                </a:lnTo>
                <a:cubicBezTo>
                  <a:pt x="135" y="0"/>
                  <a:pt x="0" y="136"/>
                  <a:pt x="0" y="303"/>
                </a:cubicBezTo>
                <a:lnTo>
                  <a:pt x="0" y="2722"/>
                </a:lnTo>
                <a:cubicBezTo>
                  <a:pt x="0" y="2889"/>
                  <a:pt x="135" y="3024"/>
                  <a:pt x="302" y="3024"/>
                </a:cubicBezTo>
                <a:lnTo>
                  <a:pt x="1935" y="3024"/>
                </a:lnTo>
                <a:close/>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30" name="Rectangle 53"/>
          <p:cNvSpPr>
            <a:spLocks noChangeArrowheads="1"/>
          </p:cNvSpPr>
          <p:nvPr/>
        </p:nvSpPr>
        <p:spPr bwMode="auto">
          <a:xfrm>
            <a:off x="9641022" y="788988"/>
            <a:ext cx="801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993300"/>
                </a:solidFill>
                <a:latin typeface="Arial" pitchFamily="34" charset="0"/>
              </a:rPr>
              <a:t>Java Heap </a:t>
            </a:r>
            <a:endParaRPr lang="en-US" altLang="en-US" sz="2000" i="1">
              <a:solidFill>
                <a:schemeClr val="tx1"/>
              </a:solidFill>
            </a:endParaRPr>
          </a:p>
        </p:txBody>
      </p:sp>
      <p:sp>
        <p:nvSpPr>
          <p:cNvPr id="33831" name="Rectangle 54"/>
          <p:cNvSpPr>
            <a:spLocks noChangeArrowheads="1"/>
          </p:cNvSpPr>
          <p:nvPr/>
        </p:nvSpPr>
        <p:spPr bwMode="auto">
          <a:xfrm>
            <a:off x="9839937" y="976313"/>
            <a:ext cx="4520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993300"/>
                </a:solidFill>
                <a:latin typeface="Arial" pitchFamily="34" charset="0"/>
              </a:rPr>
              <a:t>Space</a:t>
            </a:r>
            <a:endParaRPr lang="en-US" altLang="en-US" sz="2000" i="1">
              <a:solidFill>
                <a:schemeClr val="tx1"/>
              </a:solidFill>
            </a:endParaRPr>
          </a:p>
        </p:txBody>
      </p:sp>
      <p:sp>
        <p:nvSpPr>
          <p:cNvPr id="33832" name="Freeform 55"/>
          <p:cNvSpPr>
            <a:spLocks/>
          </p:cNvSpPr>
          <p:nvPr/>
        </p:nvSpPr>
        <p:spPr bwMode="auto">
          <a:xfrm>
            <a:off x="9641023" y="1354139"/>
            <a:ext cx="1276018" cy="949325"/>
          </a:xfrm>
          <a:custGeom>
            <a:avLst/>
            <a:gdLst>
              <a:gd name="T0" fmla="*/ 0 w 1633"/>
              <a:gd name="T1" fmla="*/ 2147483647 h 1633"/>
              <a:gd name="T2" fmla="*/ 2147483647 w 1633"/>
              <a:gd name="T3" fmla="*/ 0 h 1633"/>
              <a:gd name="T4" fmla="*/ 2147483647 w 1633"/>
              <a:gd name="T5" fmla="*/ 2147483647 h 1633"/>
              <a:gd name="T6" fmla="*/ 2147483647 w 1633"/>
              <a:gd name="T7" fmla="*/ 2147483647 h 1633"/>
              <a:gd name="T8" fmla="*/ 2147483647 w 1633"/>
              <a:gd name="T9" fmla="*/ 2147483647 h 1633"/>
              <a:gd name="T10" fmla="*/ 0 w 1633"/>
              <a:gd name="T11" fmla="*/ 2147483647 h 1633"/>
              <a:gd name="T12" fmla="*/ 0 60000 65536"/>
              <a:gd name="T13" fmla="*/ 0 60000 65536"/>
              <a:gd name="T14" fmla="*/ 0 60000 65536"/>
              <a:gd name="T15" fmla="*/ 0 60000 65536"/>
              <a:gd name="T16" fmla="*/ 0 60000 65536"/>
              <a:gd name="T17" fmla="*/ 0 60000 65536"/>
              <a:gd name="T18" fmla="*/ 0 w 1633"/>
              <a:gd name="T19" fmla="*/ 0 h 1633"/>
              <a:gd name="T20" fmla="*/ 1633 w 1633"/>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1633" h="1633">
                <a:moveTo>
                  <a:pt x="0" y="816"/>
                </a:moveTo>
                <a:cubicBezTo>
                  <a:pt x="0" y="365"/>
                  <a:pt x="366" y="0"/>
                  <a:pt x="817" y="0"/>
                </a:cubicBezTo>
                <a:cubicBezTo>
                  <a:pt x="1268" y="0"/>
                  <a:pt x="1633" y="365"/>
                  <a:pt x="1633" y="816"/>
                </a:cubicBezTo>
                <a:cubicBezTo>
                  <a:pt x="1633" y="816"/>
                  <a:pt x="1633" y="816"/>
                  <a:pt x="1633" y="816"/>
                </a:cubicBezTo>
                <a:cubicBezTo>
                  <a:pt x="1633" y="1267"/>
                  <a:pt x="1268" y="1633"/>
                  <a:pt x="817" y="1633"/>
                </a:cubicBezTo>
                <a:cubicBezTo>
                  <a:pt x="366" y="1633"/>
                  <a:pt x="0" y="1267"/>
                  <a:pt x="0" y="816"/>
                </a:cubicBezTo>
              </a:path>
            </a:pathLst>
          </a:custGeom>
          <a:solidFill>
            <a:srgbClr val="00FF00"/>
          </a:solidFill>
          <a:ln w="0">
            <a:solidFill>
              <a:srgbClr val="000000"/>
            </a:solidFill>
            <a:round/>
            <a:headEnd/>
            <a:tailEnd/>
          </a:ln>
        </p:spPr>
        <p:txBody>
          <a:bodyPr/>
          <a:lstStyle/>
          <a:p>
            <a:endParaRPr lang="en-US"/>
          </a:p>
        </p:txBody>
      </p:sp>
      <p:sp>
        <p:nvSpPr>
          <p:cNvPr id="33833" name="Freeform 56"/>
          <p:cNvSpPr>
            <a:spLocks/>
          </p:cNvSpPr>
          <p:nvPr/>
        </p:nvSpPr>
        <p:spPr bwMode="auto">
          <a:xfrm>
            <a:off x="9641023" y="1354139"/>
            <a:ext cx="1276018" cy="949325"/>
          </a:xfrm>
          <a:custGeom>
            <a:avLst/>
            <a:gdLst>
              <a:gd name="T0" fmla="*/ 0 w 603"/>
              <a:gd name="T1" fmla="*/ 2147483647 h 598"/>
              <a:gd name="T2" fmla="*/ 2147483647 w 603"/>
              <a:gd name="T3" fmla="*/ 0 h 598"/>
              <a:gd name="T4" fmla="*/ 2147483647 w 603"/>
              <a:gd name="T5" fmla="*/ 2147483647 h 598"/>
              <a:gd name="T6" fmla="*/ 2147483647 w 603"/>
              <a:gd name="T7" fmla="*/ 2147483647 h 598"/>
              <a:gd name="T8" fmla="*/ 2147483647 w 603"/>
              <a:gd name="T9" fmla="*/ 2147483647 h 598"/>
              <a:gd name="T10" fmla="*/ 0 w 603"/>
              <a:gd name="T11" fmla="*/ 2147483647 h 598"/>
              <a:gd name="T12" fmla="*/ 0 60000 65536"/>
              <a:gd name="T13" fmla="*/ 0 60000 65536"/>
              <a:gd name="T14" fmla="*/ 0 60000 65536"/>
              <a:gd name="T15" fmla="*/ 0 60000 65536"/>
              <a:gd name="T16" fmla="*/ 0 60000 65536"/>
              <a:gd name="T17" fmla="*/ 0 60000 65536"/>
              <a:gd name="T18" fmla="*/ 0 w 603"/>
              <a:gd name="T19" fmla="*/ 0 h 598"/>
              <a:gd name="T20" fmla="*/ 603 w 603"/>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603" h="598">
                <a:moveTo>
                  <a:pt x="0" y="299"/>
                </a:moveTo>
                <a:cubicBezTo>
                  <a:pt x="0" y="134"/>
                  <a:pt x="135" y="0"/>
                  <a:pt x="301" y="0"/>
                </a:cubicBezTo>
                <a:cubicBezTo>
                  <a:pt x="468" y="0"/>
                  <a:pt x="603" y="134"/>
                  <a:pt x="603" y="299"/>
                </a:cubicBezTo>
                <a:cubicBezTo>
                  <a:pt x="603" y="299"/>
                  <a:pt x="603" y="299"/>
                  <a:pt x="603" y="299"/>
                </a:cubicBezTo>
                <a:cubicBezTo>
                  <a:pt x="603" y="464"/>
                  <a:pt x="468" y="598"/>
                  <a:pt x="301" y="598"/>
                </a:cubicBezTo>
                <a:cubicBezTo>
                  <a:pt x="135" y="598"/>
                  <a:pt x="0" y="464"/>
                  <a:pt x="0" y="299"/>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34" name="Rectangle 57"/>
          <p:cNvSpPr>
            <a:spLocks noChangeArrowheads="1"/>
          </p:cNvSpPr>
          <p:nvPr/>
        </p:nvSpPr>
        <p:spPr bwMode="auto">
          <a:xfrm>
            <a:off x="9928813" y="1757363"/>
            <a:ext cx="5402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000" b="1">
                <a:solidFill>
                  <a:srgbClr val="000000"/>
                </a:solidFill>
                <a:latin typeface="Arial" pitchFamily="34" charset="0"/>
              </a:rPr>
              <a:t>Elephant</a:t>
            </a:r>
            <a:endParaRPr lang="en-US" altLang="en-US" sz="2000" i="1">
              <a:solidFill>
                <a:schemeClr val="tx1"/>
              </a:solidFill>
            </a:endParaRPr>
          </a:p>
        </p:txBody>
      </p:sp>
      <p:sp>
        <p:nvSpPr>
          <p:cNvPr id="33835" name="Line 58"/>
          <p:cNvSpPr>
            <a:spLocks noChangeShapeType="1"/>
          </p:cNvSpPr>
          <p:nvPr/>
        </p:nvSpPr>
        <p:spPr bwMode="auto">
          <a:xfrm flipV="1">
            <a:off x="8329030" y="2133600"/>
            <a:ext cx="142203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3836" name="AutoShape 59"/>
          <p:cNvSpPr>
            <a:spLocks noChangeAspect="1" noChangeArrowheads="1" noTextEdit="1"/>
          </p:cNvSpPr>
          <p:nvPr/>
        </p:nvSpPr>
        <p:spPr bwMode="auto">
          <a:xfrm>
            <a:off x="8633751" y="3657600"/>
            <a:ext cx="325035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37" name="Rectangle 61"/>
          <p:cNvSpPr>
            <a:spLocks noChangeArrowheads="1"/>
          </p:cNvSpPr>
          <p:nvPr/>
        </p:nvSpPr>
        <p:spPr bwMode="auto">
          <a:xfrm>
            <a:off x="9217799" y="6108701"/>
            <a:ext cx="4504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a:solidFill>
                  <a:srgbClr val="FF0000"/>
                </a:solidFill>
                <a:latin typeface="Arial" pitchFamily="34" charset="0"/>
              </a:rPr>
              <a:t>animal</a:t>
            </a:r>
            <a:endParaRPr lang="en-US" altLang="en-US" sz="2000" i="1">
              <a:solidFill>
                <a:schemeClr val="tx1"/>
              </a:solidFill>
            </a:endParaRPr>
          </a:p>
        </p:txBody>
      </p:sp>
      <p:sp>
        <p:nvSpPr>
          <p:cNvPr id="33838" name="Freeform 64"/>
          <p:cNvSpPr>
            <a:spLocks/>
          </p:cNvSpPr>
          <p:nvPr/>
        </p:nvSpPr>
        <p:spPr bwMode="auto">
          <a:xfrm>
            <a:off x="8652797" y="5637213"/>
            <a:ext cx="808356" cy="455612"/>
          </a:xfrm>
          <a:custGeom>
            <a:avLst/>
            <a:gdLst>
              <a:gd name="T0" fmla="*/ 2147483647 w 382"/>
              <a:gd name="T1" fmla="*/ 2147483647 h 287"/>
              <a:gd name="T2" fmla="*/ 2147483647 w 382"/>
              <a:gd name="T3" fmla="*/ 2147483647 h 287"/>
              <a:gd name="T4" fmla="*/ 2147483647 w 382"/>
              <a:gd name="T5" fmla="*/ 2147483647 h 287"/>
              <a:gd name="T6" fmla="*/ 2147483647 w 382"/>
              <a:gd name="T7" fmla="*/ 2147483647 h 287"/>
              <a:gd name="T8" fmla="*/ 2147483647 w 382"/>
              <a:gd name="T9" fmla="*/ 2147483647 h 287"/>
              <a:gd name="T10" fmla="*/ 2147483647 w 382"/>
              <a:gd name="T11" fmla="*/ 2147483647 h 287"/>
              <a:gd name="T12" fmla="*/ 2147483647 w 382"/>
              <a:gd name="T13" fmla="*/ 2147483647 h 287"/>
              <a:gd name="T14" fmla="*/ 2147483647 w 382"/>
              <a:gd name="T15" fmla="*/ 2147483647 h 287"/>
              <a:gd name="T16" fmla="*/ 2147483647 w 382"/>
              <a:gd name="T17" fmla="*/ 2147483647 h 287"/>
              <a:gd name="T18" fmla="*/ 2147483647 w 382"/>
              <a:gd name="T19" fmla="*/ 2147483647 h 287"/>
              <a:gd name="T20" fmla="*/ 2147483647 w 382"/>
              <a:gd name="T21" fmla="*/ 2147483647 h 287"/>
              <a:gd name="T22" fmla="*/ 2147483647 w 382"/>
              <a:gd name="T23" fmla="*/ 2147483647 h 287"/>
              <a:gd name="T24" fmla="*/ 2147483647 w 382"/>
              <a:gd name="T25" fmla="*/ 2147483647 h 287"/>
              <a:gd name="T26" fmla="*/ 2147483647 w 382"/>
              <a:gd name="T27" fmla="*/ 2147483647 h 287"/>
              <a:gd name="T28" fmla="*/ 2147483647 w 382"/>
              <a:gd name="T29" fmla="*/ 2147483647 h 287"/>
              <a:gd name="T30" fmla="*/ 2147483647 w 382"/>
              <a:gd name="T31" fmla="*/ 2147483647 h 287"/>
              <a:gd name="T32" fmla="*/ 2147483647 w 382"/>
              <a:gd name="T33" fmla="*/ 2147483647 h 287"/>
              <a:gd name="T34" fmla="*/ 2147483647 w 382"/>
              <a:gd name="T35" fmla="*/ 2147483647 h 287"/>
              <a:gd name="T36" fmla="*/ 2147483647 w 382"/>
              <a:gd name="T37" fmla="*/ 2147483647 h 287"/>
              <a:gd name="T38" fmla="*/ 2147483647 w 382"/>
              <a:gd name="T39" fmla="*/ 0 h 287"/>
              <a:gd name="T40" fmla="*/ 2147483647 w 382"/>
              <a:gd name="T41" fmla="*/ 2147483647 h 287"/>
              <a:gd name="T42" fmla="*/ 2147483647 w 382"/>
              <a:gd name="T43" fmla="*/ 2147483647 h 287"/>
              <a:gd name="T44" fmla="*/ 2147483647 w 382"/>
              <a:gd name="T45" fmla="*/ 2147483647 h 287"/>
              <a:gd name="T46" fmla="*/ 2147483647 w 382"/>
              <a:gd name="T47" fmla="*/ 2147483647 h 287"/>
              <a:gd name="T48" fmla="*/ 2147483647 w 382"/>
              <a:gd name="T49" fmla="*/ 2147483647 h 287"/>
              <a:gd name="T50" fmla="*/ 2147483647 w 382"/>
              <a:gd name="T51" fmla="*/ 2147483647 h 287"/>
              <a:gd name="T52" fmla="*/ 2147483647 w 382"/>
              <a:gd name="T53" fmla="*/ 2147483647 h 287"/>
              <a:gd name="T54" fmla="*/ 2147483647 w 382"/>
              <a:gd name="T55" fmla="*/ 2147483647 h 287"/>
              <a:gd name="T56" fmla="*/ 2147483647 w 382"/>
              <a:gd name="T57" fmla="*/ 2147483647 h 287"/>
              <a:gd name="T58" fmla="*/ 2147483647 w 382"/>
              <a:gd name="T59" fmla="*/ 2147483647 h 287"/>
              <a:gd name="T60" fmla="*/ 2147483647 w 382"/>
              <a:gd name="T61" fmla="*/ 2147483647 h 287"/>
              <a:gd name="T62" fmla="*/ 2147483647 w 382"/>
              <a:gd name="T63" fmla="*/ 2147483647 h 287"/>
              <a:gd name="T64" fmla="*/ 2147483647 w 382"/>
              <a:gd name="T65" fmla="*/ 2147483647 h 287"/>
              <a:gd name="T66" fmla="*/ 2147483647 w 382"/>
              <a:gd name="T67" fmla="*/ 2147483647 h 287"/>
              <a:gd name="T68" fmla="*/ 2147483647 w 382"/>
              <a:gd name="T69" fmla="*/ 2147483647 h 287"/>
              <a:gd name="T70" fmla="*/ 2147483647 w 382"/>
              <a:gd name="T71" fmla="*/ 2147483647 h 287"/>
              <a:gd name="T72" fmla="*/ 2147483647 w 382"/>
              <a:gd name="T73" fmla="*/ 2147483647 h 287"/>
              <a:gd name="T74" fmla="*/ 2147483647 w 382"/>
              <a:gd name="T75" fmla="*/ 2147483647 h 287"/>
              <a:gd name="T76" fmla="*/ 2147483647 w 382"/>
              <a:gd name="T77" fmla="*/ 2147483647 h 287"/>
              <a:gd name="T78" fmla="*/ 2147483647 w 382"/>
              <a:gd name="T79" fmla="*/ 2147483647 h 287"/>
              <a:gd name="T80" fmla="*/ 2147483647 w 382"/>
              <a:gd name="T81" fmla="*/ 2147483647 h 287"/>
              <a:gd name="T82" fmla="*/ 2147483647 w 382"/>
              <a:gd name="T83" fmla="*/ 2147483647 h 287"/>
              <a:gd name="T84" fmla="*/ 2147483647 w 382"/>
              <a:gd name="T85" fmla="*/ 2147483647 h 287"/>
              <a:gd name="T86" fmla="*/ 2147483647 w 382"/>
              <a:gd name="T87" fmla="*/ 2147483647 h 287"/>
              <a:gd name="T88" fmla="*/ 2147483647 w 382"/>
              <a:gd name="T89" fmla="*/ 2147483647 h 287"/>
              <a:gd name="T90" fmla="*/ 2147483647 w 382"/>
              <a:gd name="T91" fmla="*/ 2147483647 h 287"/>
              <a:gd name="T92" fmla="*/ 2147483647 w 382"/>
              <a:gd name="T93" fmla="*/ 2147483647 h 287"/>
              <a:gd name="T94" fmla="*/ 2147483647 w 382"/>
              <a:gd name="T95" fmla="*/ 2147483647 h 287"/>
              <a:gd name="T96" fmla="*/ 0 w 382"/>
              <a:gd name="T97" fmla="*/ 2147483647 h 2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287"/>
              <a:gd name="T149" fmla="*/ 382 w 382"/>
              <a:gd name="T150" fmla="*/ 287 h 2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287">
                <a:moveTo>
                  <a:pt x="0" y="198"/>
                </a:moveTo>
                <a:lnTo>
                  <a:pt x="1" y="197"/>
                </a:lnTo>
                <a:lnTo>
                  <a:pt x="2" y="196"/>
                </a:lnTo>
                <a:lnTo>
                  <a:pt x="5" y="194"/>
                </a:lnTo>
                <a:lnTo>
                  <a:pt x="9" y="190"/>
                </a:lnTo>
                <a:lnTo>
                  <a:pt x="13" y="187"/>
                </a:lnTo>
                <a:lnTo>
                  <a:pt x="19" y="182"/>
                </a:lnTo>
                <a:lnTo>
                  <a:pt x="25" y="177"/>
                </a:lnTo>
                <a:lnTo>
                  <a:pt x="32" y="172"/>
                </a:lnTo>
                <a:lnTo>
                  <a:pt x="39" y="165"/>
                </a:lnTo>
                <a:lnTo>
                  <a:pt x="47" y="159"/>
                </a:lnTo>
                <a:lnTo>
                  <a:pt x="56" y="152"/>
                </a:lnTo>
                <a:lnTo>
                  <a:pt x="64" y="144"/>
                </a:lnTo>
                <a:lnTo>
                  <a:pt x="74" y="137"/>
                </a:lnTo>
                <a:lnTo>
                  <a:pt x="83" y="129"/>
                </a:lnTo>
                <a:lnTo>
                  <a:pt x="93" y="121"/>
                </a:lnTo>
                <a:lnTo>
                  <a:pt x="102" y="113"/>
                </a:lnTo>
                <a:lnTo>
                  <a:pt x="112" y="105"/>
                </a:lnTo>
                <a:lnTo>
                  <a:pt x="122" y="96"/>
                </a:lnTo>
                <a:lnTo>
                  <a:pt x="132" y="89"/>
                </a:lnTo>
                <a:lnTo>
                  <a:pt x="141" y="81"/>
                </a:lnTo>
                <a:lnTo>
                  <a:pt x="151" y="73"/>
                </a:lnTo>
                <a:lnTo>
                  <a:pt x="160" y="65"/>
                </a:lnTo>
                <a:lnTo>
                  <a:pt x="169" y="58"/>
                </a:lnTo>
                <a:lnTo>
                  <a:pt x="177" y="51"/>
                </a:lnTo>
                <a:lnTo>
                  <a:pt x="185" y="45"/>
                </a:lnTo>
                <a:lnTo>
                  <a:pt x="192" y="39"/>
                </a:lnTo>
                <a:lnTo>
                  <a:pt x="199" y="34"/>
                </a:lnTo>
                <a:lnTo>
                  <a:pt x="204" y="29"/>
                </a:lnTo>
                <a:lnTo>
                  <a:pt x="209" y="25"/>
                </a:lnTo>
                <a:lnTo>
                  <a:pt x="214" y="22"/>
                </a:lnTo>
                <a:lnTo>
                  <a:pt x="217" y="19"/>
                </a:lnTo>
                <a:lnTo>
                  <a:pt x="220" y="17"/>
                </a:lnTo>
                <a:lnTo>
                  <a:pt x="226" y="12"/>
                </a:lnTo>
                <a:lnTo>
                  <a:pt x="231" y="8"/>
                </a:lnTo>
                <a:lnTo>
                  <a:pt x="235" y="5"/>
                </a:lnTo>
                <a:lnTo>
                  <a:pt x="238" y="3"/>
                </a:lnTo>
                <a:lnTo>
                  <a:pt x="241" y="1"/>
                </a:lnTo>
                <a:lnTo>
                  <a:pt x="244" y="0"/>
                </a:lnTo>
                <a:lnTo>
                  <a:pt x="247" y="0"/>
                </a:lnTo>
                <a:lnTo>
                  <a:pt x="252" y="0"/>
                </a:lnTo>
                <a:lnTo>
                  <a:pt x="255" y="1"/>
                </a:lnTo>
                <a:lnTo>
                  <a:pt x="260" y="2"/>
                </a:lnTo>
                <a:lnTo>
                  <a:pt x="267" y="5"/>
                </a:lnTo>
                <a:lnTo>
                  <a:pt x="275" y="7"/>
                </a:lnTo>
                <a:lnTo>
                  <a:pt x="284" y="10"/>
                </a:lnTo>
                <a:lnTo>
                  <a:pt x="293" y="14"/>
                </a:lnTo>
                <a:lnTo>
                  <a:pt x="303" y="17"/>
                </a:lnTo>
                <a:lnTo>
                  <a:pt x="313" y="21"/>
                </a:lnTo>
                <a:lnTo>
                  <a:pt x="323" y="25"/>
                </a:lnTo>
                <a:lnTo>
                  <a:pt x="333" y="29"/>
                </a:lnTo>
                <a:lnTo>
                  <a:pt x="342" y="32"/>
                </a:lnTo>
                <a:lnTo>
                  <a:pt x="350" y="35"/>
                </a:lnTo>
                <a:lnTo>
                  <a:pt x="356" y="37"/>
                </a:lnTo>
                <a:lnTo>
                  <a:pt x="361" y="39"/>
                </a:lnTo>
                <a:lnTo>
                  <a:pt x="365" y="40"/>
                </a:lnTo>
                <a:lnTo>
                  <a:pt x="366" y="41"/>
                </a:lnTo>
                <a:lnTo>
                  <a:pt x="367" y="42"/>
                </a:lnTo>
                <a:lnTo>
                  <a:pt x="370" y="45"/>
                </a:lnTo>
                <a:lnTo>
                  <a:pt x="373" y="49"/>
                </a:lnTo>
                <a:lnTo>
                  <a:pt x="377" y="54"/>
                </a:lnTo>
                <a:lnTo>
                  <a:pt x="380" y="60"/>
                </a:lnTo>
                <a:lnTo>
                  <a:pt x="382" y="67"/>
                </a:lnTo>
                <a:lnTo>
                  <a:pt x="381" y="74"/>
                </a:lnTo>
                <a:lnTo>
                  <a:pt x="377" y="82"/>
                </a:lnTo>
                <a:lnTo>
                  <a:pt x="375" y="84"/>
                </a:lnTo>
                <a:lnTo>
                  <a:pt x="372" y="87"/>
                </a:lnTo>
                <a:lnTo>
                  <a:pt x="368" y="91"/>
                </a:lnTo>
                <a:lnTo>
                  <a:pt x="363" y="96"/>
                </a:lnTo>
                <a:lnTo>
                  <a:pt x="358" y="102"/>
                </a:lnTo>
                <a:lnTo>
                  <a:pt x="352" y="108"/>
                </a:lnTo>
                <a:lnTo>
                  <a:pt x="345" y="115"/>
                </a:lnTo>
                <a:lnTo>
                  <a:pt x="337" y="123"/>
                </a:lnTo>
                <a:lnTo>
                  <a:pt x="329" y="130"/>
                </a:lnTo>
                <a:lnTo>
                  <a:pt x="320" y="139"/>
                </a:lnTo>
                <a:lnTo>
                  <a:pt x="311" y="147"/>
                </a:lnTo>
                <a:lnTo>
                  <a:pt x="302" y="156"/>
                </a:lnTo>
                <a:lnTo>
                  <a:pt x="293" y="165"/>
                </a:lnTo>
                <a:lnTo>
                  <a:pt x="283" y="174"/>
                </a:lnTo>
                <a:lnTo>
                  <a:pt x="274" y="183"/>
                </a:lnTo>
                <a:lnTo>
                  <a:pt x="264" y="192"/>
                </a:lnTo>
                <a:lnTo>
                  <a:pt x="254" y="201"/>
                </a:lnTo>
                <a:lnTo>
                  <a:pt x="245" y="210"/>
                </a:lnTo>
                <a:lnTo>
                  <a:pt x="235" y="219"/>
                </a:lnTo>
                <a:lnTo>
                  <a:pt x="226" y="228"/>
                </a:lnTo>
                <a:lnTo>
                  <a:pt x="217" y="236"/>
                </a:lnTo>
                <a:lnTo>
                  <a:pt x="209" y="244"/>
                </a:lnTo>
                <a:lnTo>
                  <a:pt x="201" y="251"/>
                </a:lnTo>
                <a:lnTo>
                  <a:pt x="194" y="258"/>
                </a:lnTo>
                <a:lnTo>
                  <a:pt x="187" y="264"/>
                </a:lnTo>
                <a:lnTo>
                  <a:pt x="181" y="270"/>
                </a:lnTo>
                <a:lnTo>
                  <a:pt x="176" y="275"/>
                </a:lnTo>
                <a:lnTo>
                  <a:pt x="171" y="279"/>
                </a:lnTo>
                <a:lnTo>
                  <a:pt x="167" y="283"/>
                </a:lnTo>
                <a:lnTo>
                  <a:pt x="164" y="285"/>
                </a:lnTo>
                <a:lnTo>
                  <a:pt x="163" y="287"/>
                </a:lnTo>
                <a:lnTo>
                  <a:pt x="162" y="287"/>
                </a:lnTo>
                <a:lnTo>
                  <a:pt x="0" y="198"/>
                </a:lnTo>
                <a:close/>
              </a:path>
            </a:pathLst>
          </a:custGeom>
          <a:solidFill>
            <a:srgbClr val="A3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39" name="Freeform 65"/>
          <p:cNvSpPr>
            <a:spLocks/>
          </p:cNvSpPr>
          <p:nvPr/>
        </p:nvSpPr>
        <p:spPr bwMode="auto">
          <a:xfrm>
            <a:off x="8822086" y="5911850"/>
            <a:ext cx="156593" cy="69850"/>
          </a:xfrm>
          <a:custGeom>
            <a:avLst/>
            <a:gdLst>
              <a:gd name="T0" fmla="*/ 0 w 74"/>
              <a:gd name="T1" fmla="*/ 2147483647 h 44"/>
              <a:gd name="T2" fmla="*/ 2147483647 w 74"/>
              <a:gd name="T3" fmla="*/ 0 h 44"/>
              <a:gd name="T4" fmla="*/ 2147483647 w 74"/>
              <a:gd name="T5" fmla="*/ 2147483647 h 44"/>
              <a:gd name="T6" fmla="*/ 2147483647 w 74"/>
              <a:gd name="T7" fmla="*/ 2147483647 h 44"/>
              <a:gd name="T8" fmla="*/ 0 w 74"/>
              <a:gd name="T9" fmla="*/ 2147483647 h 44"/>
              <a:gd name="T10" fmla="*/ 0 w 74"/>
              <a:gd name="T11" fmla="*/ 2147483647 h 44"/>
              <a:gd name="T12" fmla="*/ 0 60000 65536"/>
              <a:gd name="T13" fmla="*/ 0 60000 65536"/>
              <a:gd name="T14" fmla="*/ 0 60000 65536"/>
              <a:gd name="T15" fmla="*/ 0 60000 65536"/>
              <a:gd name="T16" fmla="*/ 0 60000 65536"/>
              <a:gd name="T17" fmla="*/ 0 60000 65536"/>
              <a:gd name="T18" fmla="*/ 0 w 74"/>
              <a:gd name="T19" fmla="*/ 0 h 44"/>
              <a:gd name="T20" fmla="*/ 74 w 74"/>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74" h="44">
                <a:moveTo>
                  <a:pt x="0" y="17"/>
                </a:moveTo>
                <a:lnTo>
                  <a:pt x="18" y="0"/>
                </a:lnTo>
                <a:lnTo>
                  <a:pt x="74" y="25"/>
                </a:lnTo>
                <a:lnTo>
                  <a:pt x="56" y="44"/>
                </a:lnTo>
                <a:lnTo>
                  <a:pt x="0" y="17"/>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0" name="Freeform 66"/>
          <p:cNvSpPr>
            <a:spLocks/>
          </p:cNvSpPr>
          <p:nvPr/>
        </p:nvSpPr>
        <p:spPr bwMode="auto">
          <a:xfrm>
            <a:off x="8650681" y="5951538"/>
            <a:ext cx="351275" cy="222250"/>
          </a:xfrm>
          <a:custGeom>
            <a:avLst/>
            <a:gdLst>
              <a:gd name="T0" fmla="*/ 0 w 166"/>
              <a:gd name="T1" fmla="*/ 0 h 140"/>
              <a:gd name="T2" fmla="*/ 2147483647 w 166"/>
              <a:gd name="T3" fmla="*/ 2147483647 h 140"/>
              <a:gd name="T4" fmla="*/ 2147483647 w 166"/>
              <a:gd name="T5" fmla="*/ 2147483647 h 140"/>
              <a:gd name="T6" fmla="*/ 2147483647 w 166"/>
              <a:gd name="T7" fmla="*/ 2147483647 h 140"/>
              <a:gd name="T8" fmla="*/ 0 w 166"/>
              <a:gd name="T9" fmla="*/ 0 h 140"/>
              <a:gd name="T10" fmla="*/ 0 w 166"/>
              <a:gd name="T11" fmla="*/ 0 h 140"/>
              <a:gd name="T12" fmla="*/ 0 60000 65536"/>
              <a:gd name="T13" fmla="*/ 0 60000 65536"/>
              <a:gd name="T14" fmla="*/ 0 60000 65536"/>
              <a:gd name="T15" fmla="*/ 0 60000 65536"/>
              <a:gd name="T16" fmla="*/ 0 60000 65536"/>
              <a:gd name="T17" fmla="*/ 0 60000 65536"/>
              <a:gd name="T18" fmla="*/ 0 w 166"/>
              <a:gd name="T19" fmla="*/ 0 h 140"/>
              <a:gd name="T20" fmla="*/ 166 w 166"/>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166" h="140">
                <a:moveTo>
                  <a:pt x="0" y="0"/>
                </a:moveTo>
                <a:lnTo>
                  <a:pt x="17" y="61"/>
                </a:lnTo>
                <a:lnTo>
                  <a:pt x="166" y="140"/>
                </a:lnTo>
                <a:lnTo>
                  <a:pt x="162" y="88"/>
                </a:lnTo>
                <a:lnTo>
                  <a:pt x="0" y="0"/>
                </a:lnTo>
                <a:close/>
              </a:path>
            </a:pathLst>
          </a:custGeom>
          <a:solidFill>
            <a:srgbClr val="593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1" name="Freeform 67"/>
          <p:cNvSpPr>
            <a:spLocks/>
          </p:cNvSpPr>
          <p:nvPr/>
        </p:nvSpPr>
        <p:spPr bwMode="auto">
          <a:xfrm>
            <a:off x="9008304" y="5745163"/>
            <a:ext cx="457081" cy="328612"/>
          </a:xfrm>
          <a:custGeom>
            <a:avLst/>
            <a:gdLst>
              <a:gd name="T0" fmla="*/ 0 w 216"/>
              <a:gd name="T1" fmla="*/ 2147483647 h 207"/>
              <a:gd name="T2" fmla="*/ 2147483647 w 216"/>
              <a:gd name="T3" fmla="*/ 2147483647 h 207"/>
              <a:gd name="T4" fmla="*/ 2147483647 w 216"/>
              <a:gd name="T5" fmla="*/ 2147483647 h 207"/>
              <a:gd name="T6" fmla="*/ 2147483647 w 216"/>
              <a:gd name="T7" fmla="*/ 2147483647 h 207"/>
              <a:gd name="T8" fmla="*/ 2147483647 w 216"/>
              <a:gd name="T9" fmla="*/ 2147483647 h 207"/>
              <a:gd name="T10" fmla="*/ 2147483647 w 216"/>
              <a:gd name="T11" fmla="*/ 2147483647 h 207"/>
              <a:gd name="T12" fmla="*/ 2147483647 w 216"/>
              <a:gd name="T13" fmla="*/ 2147483647 h 207"/>
              <a:gd name="T14" fmla="*/ 2147483647 w 216"/>
              <a:gd name="T15" fmla="*/ 2147483647 h 207"/>
              <a:gd name="T16" fmla="*/ 2147483647 w 216"/>
              <a:gd name="T17" fmla="*/ 2147483647 h 207"/>
              <a:gd name="T18" fmla="*/ 2147483647 w 216"/>
              <a:gd name="T19" fmla="*/ 2147483647 h 207"/>
              <a:gd name="T20" fmla="*/ 2147483647 w 216"/>
              <a:gd name="T21" fmla="*/ 2147483647 h 207"/>
              <a:gd name="T22" fmla="*/ 2147483647 w 216"/>
              <a:gd name="T23" fmla="*/ 2147483647 h 207"/>
              <a:gd name="T24" fmla="*/ 2147483647 w 216"/>
              <a:gd name="T25" fmla="*/ 2147483647 h 207"/>
              <a:gd name="T26" fmla="*/ 2147483647 w 216"/>
              <a:gd name="T27" fmla="*/ 2147483647 h 207"/>
              <a:gd name="T28" fmla="*/ 2147483647 w 216"/>
              <a:gd name="T29" fmla="*/ 2147483647 h 207"/>
              <a:gd name="T30" fmla="*/ 2147483647 w 216"/>
              <a:gd name="T31" fmla="*/ 2147483647 h 207"/>
              <a:gd name="T32" fmla="*/ 2147483647 w 216"/>
              <a:gd name="T33" fmla="*/ 2147483647 h 207"/>
              <a:gd name="T34" fmla="*/ 2147483647 w 216"/>
              <a:gd name="T35" fmla="*/ 2147483647 h 207"/>
              <a:gd name="T36" fmla="*/ 2147483647 w 216"/>
              <a:gd name="T37" fmla="*/ 2147483647 h 207"/>
              <a:gd name="T38" fmla="*/ 2147483647 w 216"/>
              <a:gd name="T39" fmla="*/ 0 h 207"/>
              <a:gd name="T40" fmla="*/ 2147483647 w 216"/>
              <a:gd name="T41" fmla="*/ 2147483647 h 207"/>
              <a:gd name="T42" fmla="*/ 2147483647 w 216"/>
              <a:gd name="T43" fmla="*/ 2147483647 h 207"/>
              <a:gd name="T44" fmla="*/ 2147483647 w 216"/>
              <a:gd name="T45" fmla="*/ 2147483647 h 207"/>
              <a:gd name="T46" fmla="*/ 2147483647 w 216"/>
              <a:gd name="T47" fmla="*/ 2147483647 h 207"/>
              <a:gd name="T48" fmla="*/ 2147483647 w 216"/>
              <a:gd name="T49" fmla="*/ 2147483647 h 207"/>
              <a:gd name="T50" fmla="*/ 2147483647 w 216"/>
              <a:gd name="T51" fmla="*/ 2147483647 h 207"/>
              <a:gd name="T52" fmla="*/ 2147483647 w 216"/>
              <a:gd name="T53" fmla="*/ 2147483647 h 207"/>
              <a:gd name="T54" fmla="*/ 2147483647 w 216"/>
              <a:gd name="T55" fmla="*/ 2147483647 h 207"/>
              <a:gd name="T56" fmla="*/ 2147483647 w 216"/>
              <a:gd name="T57" fmla="*/ 2147483647 h 207"/>
              <a:gd name="T58" fmla="*/ 2147483647 w 216"/>
              <a:gd name="T59" fmla="*/ 2147483647 h 207"/>
              <a:gd name="T60" fmla="*/ 2147483647 w 216"/>
              <a:gd name="T61" fmla="*/ 2147483647 h 207"/>
              <a:gd name="T62" fmla="*/ 2147483647 w 216"/>
              <a:gd name="T63" fmla="*/ 2147483647 h 207"/>
              <a:gd name="T64" fmla="*/ 2147483647 w 216"/>
              <a:gd name="T65" fmla="*/ 2147483647 h 207"/>
              <a:gd name="T66" fmla="*/ 2147483647 w 216"/>
              <a:gd name="T67" fmla="*/ 2147483647 h 207"/>
              <a:gd name="T68" fmla="*/ 2147483647 w 216"/>
              <a:gd name="T69" fmla="*/ 2147483647 h 207"/>
              <a:gd name="T70" fmla="*/ 2147483647 w 216"/>
              <a:gd name="T71" fmla="*/ 2147483647 h 207"/>
              <a:gd name="T72" fmla="*/ 2147483647 w 216"/>
              <a:gd name="T73" fmla="*/ 2147483647 h 207"/>
              <a:gd name="T74" fmla="*/ 2147483647 w 216"/>
              <a:gd name="T75" fmla="*/ 2147483647 h 207"/>
              <a:gd name="T76" fmla="*/ 2147483647 w 216"/>
              <a:gd name="T77" fmla="*/ 2147483647 h 207"/>
              <a:gd name="T78" fmla="*/ 0 w 216"/>
              <a:gd name="T79" fmla="*/ 2147483647 h 207"/>
              <a:gd name="T80" fmla="*/ 0 w 216"/>
              <a:gd name="T81" fmla="*/ 2147483647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207"/>
              <a:gd name="T125" fmla="*/ 216 w 216"/>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207">
                <a:moveTo>
                  <a:pt x="0" y="207"/>
                </a:moveTo>
                <a:lnTo>
                  <a:pt x="0" y="206"/>
                </a:lnTo>
                <a:lnTo>
                  <a:pt x="2" y="205"/>
                </a:lnTo>
                <a:lnTo>
                  <a:pt x="5" y="203"/>
                </a:lnTo>
                <a:lnTo>
                  <a:pt x="8" y="199"/>
                </a:lnTo>
                <a:lnTo>
                  <a:pt x="13" y="195"/>
                </a:lnTo>
                <a:lnTo>
                  <a:pt x="18" y="191"/>
                </a:lnTo>
                <a:lnTo>
                  <a:pt x="24" y="185"/>
                </a:lnTo>
                <a:lnTo>
                  <a:pt x="31" y="179"/>
                </a:lnTo>
                <a:lnTo>
                  <a:pt x="38" y="173"/>
                </a:lnTo>
                <a:lnTo>
                  <a:pt x="46" y="166"/>
                </a:lnTo>
                <a:lnTo>
                  <a:pt x="55" y="159"/>
                </a:lnTo>
                <a:lnTo>
                  <a:pt x="63" y="151"/>
                </a:lnTo>
                <a:lnTo>
                  <a:pt x="72" y="143"/>
                </a:lnTo>
                <a:lnTo>
                  <a:pt x="81" y="135"/>
                </a:lnTo>
                <a:lnTo>
                  <a:pt x="91" y="127"/>
                </a:lnTo>
                <a:lnTo>
                  <a:pt x="100" y="118"/>
                </a:lnTo>
                <a:lnTo>
                  <a:pt x="110" y="110"/>
                </a:lnTo>
                <a:lnTo>
                  <a:pt x="119" y="101"/>
                </a:lnTo>
                <a:lnTo>
                  <a:pt x="129" y="93"/>
                </a:lnTo>
                <a:lnTo>
                  <a:pt x="138" y="85"/>
                </a:lnTo>
                <a:lnTo>
                  <a:pt x="147" y="76"/>
                </a:lnTo>
                <a:lnTo>
                  <a:pt x="155" y="69"/>
                </a:lnTo>
                <a:lnTo>
                  <a:pt x="163" y="62"/>
                </a:lnTo>
                <a:lnTo>
                  <a:pt x="171" y="55"/>
                </a:lnTo>
                <a:lnTo>
                  <a:pt x="178" y="48"/>
                </a:lnTo>
                <a:lnTo>
                  <a:pt x="185" y="42"/>
                </a:lnTo>
                <a:lnTo>
                  <a:pt x="190" y="36"/>
                </a:lnTo>
                <a:lnTo>
                  <a:pt x="195" y="32"/>
                </a:lnTo>
                <a:lnTo>
                  <a:pt x="200" y="27"/>
                </a:lnTo>
                <a:lnTo>
                  <a:pt x="203" y="24"/>
                </a:lnTo>
                <a:lnTo>
                  <a:pt x="205" y="22"/>
                </a:lnTo>
                <a:lnTo>
                  <a:pt x="206" y="20"/>
                </a:lnTo>
                <a:lnTo>
                  <a:pt x="208" y="16"/>
                </a:lnTo>
                <a:lnTo>
                  <a:pt x="211" y="12"/>
                </a:lnTo>
                <a:lnTo>
                  <a:pt x="212" y="8"/>
                </a:lnTo>
                <a:lnTo>
                  <a:pt x="214" y="5"/>
                </a:lnTo>
                <a:lnTo>
                  <a:pt x="215" y="3"/>
                </a:lnTo>
                <a:lnTo>
                  <a:pt x="215" y="1"/>
                </a:lnTo>
                <a:lnTo>
                  <a:pt x="216" y="0"/>
                </a:lnTo>
                <a:lnTo>
                  <a:pt x="216" y="1"/>
                </a:lnTo>
                <a:lnTo>
                  <a:pt x="215" y="3"/>
                </a:lnTo>
                <a:lnTo>
                  <a:pt x="215" y="7"/>
                </a:lnTo>
                <a:lnTo>
                  <a:pt x="214" y="11"/>
                </a:lnTo>
                <a:lnTo>
                  <a:pt x="212" y="16"/>
                </a:lnTo>
                <a:lnTo>
                  <a:pt x="211" y="20"/>
                </a:lnTo>
                <a:lnTo>
                  <a:pt x="208" y="25"/>
                </a:lnTo>
                <a:lnTo>
                  <a:pt x="206" y="28"/>
                </a:lnTo>
                <a:lnTo>
                  <a:pt x="205" y="30"/>
                </a:lnTo>
                <a:lnTo>
                  <a:pt x="202" y="32"/>
                </a:lnTo>
                <a:lnTo>
                  <a:pt x="200" y="35"/>
                </a:lnTo>
                <a:lnTo>
                  <a:pt x="196" y="38"/>
                </a:lnTo>
                <a:lnTo>
                  <a:pt x="192" y="42"/>
                </a:lnTo>
                <a:lnTo>
                  <a:pt x="188" y="47"/>
                </a:lnTo>
                <a:lnTo>
                  <a:pt x="183" y="52"/>
                </a:lnTo>
                <a:lnTo>
                  <a:pt x="177" y="57"/>
                </a:lnTo>
                <a:lnTo>
                  <a:pt x="171" y="63"/>
                </a:lnTo>
                <a:lnTo>
                  <a:pt x="164" y="69"/>
                </a:lnTo>
                <a:lnTo>
                  <a:pt x="157" y="76"/>
                </a:lnTo>
                <a:lnTo>
                  <a:pt x="149" y="83"/>
                </a:lnTo>
                <a:lnTo>
                  <a:pt x="141" y="91"/>
                </a:lnTo>
                <a:lnTo>
                  <a:pt x="132" y="99"/>
                </a:lnTo>
                <a:lnTo>
                  <a:pt x="123" y="107"/>
                </a:lnTo>
                <a:lnTo>
                  <a:pt x="113" y="116"/>
                </a:lnTo>
                <a:lnTo>
                  <a:pt x="102" y="124"/>
                </a:lnTo>
                <a:lnTo>
                  <a:pt x="92" y="133"/>
                </a:lnTo>
                <a:lnTo>
                  <a:pt x="82" y="141"/>
                </a:lnTo>
                <a:lnTo>
                  <a:pt x="72" y="150"/>
                </a:lnTo>
                <a:lnTo>
                  <a:pt x="63" y="158"/>
                </a:lnTo>
                <a:lnTo>
                  <a:pt x="53" y="165"/>
                </a:lnTo>
                <a:lnTo>
                  <a:pt x="44" y="172"/>
                </a:lnTo>
                <a:lnTo>
                  <a:pt x="36" y="179"/>
                </a:lnTo>
                <a:lnTo>
                  <a:pt x="28" y="185"/>
                </a:lnTo>
                <a:lnTo>
                  <a:pt x="21" y="190"/>
                </a:lnTo>
                <a:lnTo>
                  <a:pt x="15" y="195"/>
                </a:lnTo>
                <a:lnTo>
                  <a:pt x="10" y="199"/>
                </a:lnTo>
                <a:lnTo>
                  <a:pt x="5" y="203"/>
                </a:lnTo>
                <a:lnTo>
                  <a:pt x="2" y="205"/>
                </a:lnTo>
                <a:lnTo>
                  <a:pt x="0" y="206"/>
                </a:lnTo>
                <a:lnTo>
                  <a:pt x="0"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2" name="Freeform 68"/>
          <p:cNvSpPr>
            <a:spLocks/>
          </p:cNvSpPr>
          <p:nvPr/>
        </p:nvSpPr>
        <p:spPr bwMode="auto">
          <a:xfrm>
            <a:off x="9118342" y="5700714"/>
            <a:ext cx="74063" cy="26987"/>
          </a:xfrm>
          <a:custGeom>
            <a:avLst/>
            <a:gdLst>
              <a:gd name="T0" fmla="*/ 0 w 35"/>
              <a:gd name="T1" fmla="*/ 2147483647 h 17"/>
              <a:gd name="T2" fmla="*/ 2147483647 w 35"/>
              <a:gd name="T3" fmla="*/ 0 h 17"/>
              <a:gd name="T4" fmla="*/ 2147483647 w 35"/>
              <a:gd name="T5" fmla="*/ 2147483647 h 17"/>
              <a:gd name="T6" fmla="*/ 2147483647 w 35"/>
              <a:gd name="T7" fmla="*/ 2147483647 h 17"/>
              <a:gd name="T8" fmla="*/ 0 w 35"/>
              <a:gd name="T9" fmla="*/ 2147483647 h 17"/>
              <a:gd name="T10" fmla="*/ 0 w 35"/>
              <a:gd name="T11" fmla="*/ 2147483647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0" y="10"/>
                </a:moveTo>
                <a:lnTo>
                  <a:pt x="18" y="0"/>
                </a:lnTo>
                <a:lnTo>
                  <a:pt x="35" y="6"/>
                </a:lnTo>
                <a:lnTo>
                  <a:pt x="23" y="17"/>
                </a:lnTo>
                <a:lnTo>
                  <a:pt x="0" y="10"/>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3" name="Freeform 69"/>
          <p:cNvSpPr>
            <a:spLocks/>
          </p:cNvSpPr>
          <p:nvPr/>
        </p:nvSpPr>
        <p:spPr bwMode="auto">
          <a:xfrm>
            <a:off x="9188173" y="5716589"/>
            <a:ext cx="76180" cy="28575"/>
          </a:xfrm>
          <a:custGeom>
            <a:avLst/>
            <a:gdLst>
              <a:gd name="T0" fmla="*/ 0 w 36"/>
              <a:gd name="T1" fmla="*/ 2147483647 h 18"/>
              <a:gd name="T2" fmla="*/ 2147483647 w 36"/>
              <a:gd name="T3" fmla="*/ 0 h 18"/>
              <a:gd name="T4" fmla="*/ 2147483647 w 36"/>
              <a:gd name="T5" fmla="*/ 2147483647 h 18"/>
              <a:gd name="T6" fmla="*/ 2147483647 w 36"/>
              <a:gd name="T7" fmla="*/ 2147483647 h 18"/>
              <a:gd name="T8" fmla="*/ 0 w 36"/>
              <a:gd name="T9" fmla="*/ 2147483647 h 18"/>
              <a:gd name="T10" fmla="*/ 0 w 36"/>
              <a:gd name="T11" fmla="*/ 2147483647 h 18"/>
              <a:gd name="T12" fmla="*/ 0 60000 65536"/>
              <a:gd name="T13" fmla="*/ 0 60000 65536"/>
              <a:gd name="T14" fmla="*/ 0 60000 65536"/>
              <a:gd name="T15" fmla="*/ 0 60000 65536"/>
              <a:gd name="T16" fmla="*/ 0 60000 65536"/>
              <a:gd name="T17" fmla="*/ 0 60000 65536"/>
              <a:gd name="T18" fmla="*/ 0 w 36"/>
              <a:gd name="T19" fmla="*/ 0 h 18"/>
              <a:gd name="T20" fmla="*/ 36 w 3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6" h="18">
                <a:moveTo>
                  <a:pt x="0" y="11"/>
                </a:moveTo>
                <a:lnTo>
                  <a:pt x="18" y="0"/>
                </a:lnTo>
                <a:lnTo>
                  <a:pt x="36" y="7"/>
                </a:lnTo>
                <a:lnTo>
                  <a:pt x="24"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4" name="Freeform 70"/>
          <p:cNvSpPr>
            <a:spLocks/>
          </p:cNvSpPr>
          <p:nvPr/>
        </p:nvSpPr>
        <p:spPr bwMode="auto">
          <a:xfrm>
            <a:off x="9264354" y="5738814"/>
            <a:ext cx="76180" cy="28575"/>
          </a:xfrm>
          <a:custGeom>
            <a:avLst/>
            <a:gdLst>
              <a:gd name="T0" fmla="*/ 0 w 36"/>
              <a:gd name="T1" fmla="*/ 2147483647 h 18"/>
              <a:gd name="T2" fmla="*/ 2147483647 w 36"/>
              <a:gd name="T3" fmla="*/ 0 h 18"/>
              <a:gd name="T4" fmla="*/ 2147483647 w 36"/>
              <a:gd name="T5" fmla="*/ 2147483647 h 18"/>
              <a:gd name="T6" fmla="*/ 2147483647 w 36"/>
              <a:gd name="T7" fmla="*/ 2147483647 h 18"/>
              <a:gd name="T8" fmla="*/ 0 w 36"/>
              <a:gd name="T9" fmla="*/ 2147483647 h 18"/>
              <a:gd name="T10" fmla="*/ 0 w 36"/>
              <a:gd name="T11" fmla="*/ 2147483647 h 18"/>
              <a:gd name="T12" fmla="*/ 0 60000 65536"/>
              <a:gd name="T13" fmla="*/ 0 60000 65536"/>
              <a:gd name="T14" fmla="*/ 0 60000 65536"/>
              <a:gd name="T15" fmla="*/ 0 60000 65536"/>
              <a:gd name="T16" fmla="*/ 0 60000 65536"/>
              <a:gd name="T17" fmla="*/ 0 60000 65536"/>
              <a:gd name="T18" fmla="*/ 0 w 36"/>
              <a:gd name="T19" fmla="*/ 0 h 18"/>
              <a:gd name="T20" fmla="*/ 36 w 3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6" h="18">
                <a:moveTo>
                  <a:pt x="0" y="11"/>
                </a:moveTo>
                <a:lnTo>
                  <a:pt x="18" y="0"/>
                </a:lnTo>
                <a:lnTo>
                  <a:pt x="36" y="7"/>
                </a:lnTo>
                <a:lnTo>
                  <a:pt x="24"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5" name="Freeform 71"/>
          <p:cNvSpPr>
            <a:spLocks/>
          </p:cNvSpPr>
          <p:nvPr/>
        </p:nvSpPr>
        <p:spPr bwMode="auto">
          <a:xfrm>
            <a:off x="9177594" y="5789614"/>
            <a:ext cx="78296" cy="26987"/>
          </a:xfrm>
          <a:custGeom>
            <a:avLst/>
            <a:gdLst>
              <a:gd name="T0" fmla="*/ 0 w 37"/>
              <a:gd name="T1" fmla="*/ 2147483647 h 17"/>
              <a:gd name="T2" fmla="*/ 2147483647 w 37"/>
              <a:gd name="T3" fmla="*/ 0 h 17"/>
              <a:gd name="T4" fmla="*/ 2147483647 w 37"/>
              <a:gd name="T5" fmla="*/ 2147483647 h 17"/>
              <a:gd name="T6" fmla="*/ 2147483647 w 37"/>
              <a:gd name="T7" fmla="*/ 2147483647 h 17"/>
              <a:gd name="T8" fmla="*/ 0 w 37"/>
              <a:gd name="T9" fmla="*/ 2147483647 h 17"/>
              <a:gd name="T10" fmla="*/ 0 w 37"/>
              <a:gd name="T11" fmla="*/ 2147483647 h 17"/>
              <a:gd name="T12" fmla="*/ 0 60000 65536"/>
              <a:gd name="T13" fmla="*/ 0 60000 65536"/>
              <a:gd name="T14" fmla="*/ 0 60000 65536"/>
              <a:gd name="T15" fmla="*/ 0 60000 65536"/>
              <a:gd name="T16" fmla="*/ 0 60000 65536"/>
              <a:gd name="T17" fmla="*/ 0 60000 65536"/>
              <a:gd name="T18" fmla="*/ 0 w 37"/>
              <a:gd name="T19" fmla="*/ 0 h 17"/>
              <a:gd name="T20" fmla="*/ 37 w 3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7" h="17">
                <a:moveTo>
                  <a:pt x="0" y="11"/>
                </a:moveTo>
                <a:lnTo>
                  <a:pt x="19" y="0"/>
                </a:lnTo>
                <a:lnTo>
                  <a:pt x="37" y="6"/>
                </a:lnTo>
                <a:lnTo>
                  <a:pt x="24"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6" name="Freeform 72"/>
          <p:cNvSpPr>
            <a:spLocks/>
          </p:cNvSpPr>
          <p:nvPr/>
        </p:nvSpPr>
        <p:spPr bwMode="auto">
          <a:xfrm>
            <a:off x="9101413" y="5768976"/>
            <a:ext cx="76180" cy="28575"/>
          </a:xfrm>
          <a:custGeom>
            <a:avLst/>
            <a:gdLst>
              <a:gd name="T0" fmla="*/ 0 w 36"/>
              <a:gd name="T1" fmla="*/ 2147483647 h 18"/>
              <a:gd name="T2" fmla="*/ 2147483647 w 36"/>
              <a:gd name="T3" fmla="*/ 0 h 18"/>
              <a:gd name="T4" fmla="*/ 2147483647 w 36"/>
              <a:gd name="T5" fmla="*/ 2147483647 h 18"/>
              <a:gd name="T6" fmla="*/ 2147483647 w 36"/>
              <a:gd name="T7" fmla="*/ 2147483647 h 18"/>
              <a:gd name="T8" fmla="*/ 0 w 36"/>
              <a:gd name="T9" fmla="*/ 2147483647 h 18"/>
              <a:gd name="T10" fmla="*/ 0 w 36"/>
              <a:gd name="T11" fmla="*/ 2147483647 h 18"/>
              <a:gd name="T12" fmla="*/ 0 60000 65536"/>
              <a:gd name="T13" fmla="*/ 0 60000 65536"/>
              <a:gd name="T14" fmla="*/ 0 60000 65536"/>
              <a:gd name="T15" fmla="*/ 0 60000 65536"/>
              <a:gd name="T16" fmla="*/ 0 60000 65536"/>
              <a:gd name="T17" fmla="*/ 0 60000 65536"/>
              <a:gd name="T18" fmla="*/ 0 w 36"/>
              <a:gd name="T19" fmla="*/ 0 h 18"/>
              <a:gd name="T20" fmla="*/ 36 w 3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6" h="18">
                <a:moveTo>
                  <a:pt x="0" y="11"/>
                </a:moveTo>
                <a:lnTo>
                  <a:pt x="19" y="0"/>
                </a:lnTo>
                <a:lnTo>
                  <a:pt x="36" y="7"/>
                </a:lnTo>
                <a:lnTo>
                  <a:pt x="24"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7" name="Freeform 73"/>
          <p:cNvSpPr>
            <a:spLocks/>
          </p:cNvSpPr>
          <p:nvPr/>
        </p:nvSpPr>
        <p:spPr bwMode="auto">
          <a:xfrm>
            <a:off x="9025233" y="5751514"/>
            <a:ext cx="76180" cy="28575"/>
          </a:xfrm>
          <a:custGeom>
            <a:avLst/>
            <a:gdLst>
              <a:gd name="T0" fmla="*/ 0 w 36"/>
              <a:gd name="T1" fmla="*/ 2147483647 h 18"/>
              <a:gd name="T2" fmla="*/ 2147483647 w 36"/>
              <a:gd name="T3" fmla="*/ 0 h 18"/>
              <a:gd name="T4" fmla="*/ 2147483647 w 36"/>
              <a:gd name="T5" fmla="*/ 2147483647 h 18"/>
              <a:gd name="T6" fmla="*/ 2147483647 w 36"/>
              <a:gd name="T7" fmla="*/ 2147483647 h 18"/>
              <a:gd name="T8" fmla="*/ 0 w 36"/>
              <a:gd name="T9" fmla="*/ 2147483647 h 18"/>
              <a:gd name="T10" fmla="*/ 0 w 36"/>
              <a:gd name="T11" fmla="*/ 2147483647 h 18"/>
              <a:gd name="T12" fmla="*/ 0 60000 65536"/>
              <a:gd name="T13" fmla="*/ 0 60000 65536"/>
              <a:gd name="T14" fmla="*/ 0 60000 65536"/>
              <a:gd name="T15" fmla="*/ 0 60000 65536"/>
              <a:gd name="T16" fmla="*/ 0 60000 65536"/>
              <a:gd name="T17" fmla="*/ 0 60000 65536"/>
              <a:gd name="T18" fmla="*/ 0 w 36"/>
              <a:gd name="T19" fmla="*/ 0 h 18"/>
              <a:gd name="T20" fmla="*/ 36 w 3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6" h="18">
                <a:moveTo>
                  <a:pt x="0" y="11"/>
                </a:moveTo>
                <a:lnTo>
                  <a:pt x="18" y="0"/>
                </a:lnTo>
                <a:lnTo>
                  <a:pt x="36" y="7"/>
                </a:lnTo>
                <a:lnTo>
                  <a:pt x="24"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8" name="Freeform 74"/>
          <p:cNvSpPr>
            <a:spLocks/>
          </p:cNvSpPr>
          <p:nvPr/>
        </p:nvSpPr>
        <p:spPr bwMode="auto">
          <a:xfrm>
            <a:off x="8946936" y="5803901"/>
            <a:ext cx="76180" cy="28575"/>
          </a:xfrm>
          <a:custGeom>
            <a:avLst/>
            <a:gdLst>
              <a:gd name="T0" fmla="*/ 0 w 36"/>
              <a:gd name="T1" fmla="*/ 2147483647 h 18"/>
              <a:gd name="T2" fmla="*/ 2147483647 w 36"/>
              <a:gd name="T3" fmla="*/ 0 h 18"/>
              <a:gd name="T4" fmla="*/ 2147483647 w 36"/>
              <a:gd name="T5" fmla="*/ 2147483647 h 18"/>
              <a:gd name="T6" fmla="*/ 2147483647 w 36"/>
              <a:gd name="T7" fmla="*/ 2147483647 h 18"/>
              <a:gd name="T8" fmla="*/ 0 w 36"/>
              <a:gd name="T9" fmla="*/ 2147483647 h 18"/>
              <a:gd name="T10" fmla="*/ 0 w 36"/>
              <a:gd name="T11" fmla="*/ 2147483647 h 18"/>
              <a:gd name="T12" fmla="*/ 0 60000 65536"/>
              <a:gd name="T13" fmla="*/ 0 60000 65536"/>
              <a:gd name="T14" fmla="*/ 0 60000 65536"/>
              <a:gd name="T15" fmla="*/ 0 60000 65536"/>
              <a:gd name="T16" fmla="*/ 0 60000 65536"/>
              <a:gd name="T17" fmla="*/ 0 60000 65536"/>
              <a:gd name="T18" fmla="*/ 0 w 36"/>
              <a:gd name="T19" fmla="*/ 0 h 18"/>
              <a:gd name="T20" fmla="*/ 36 w 3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6" h="18">
                <a:moveTo>
                  <a:pt x="0" y="11"/>
                </a:moveTo>
                <a:lnTo>
                  <a:pt x="18" y="0"/>
                </a:lnTo>
                <a:lnTo>
                  <a:pt x="36" y="6"/>
                </a:lnTo>
                <a:lnTo>
                  <a:pt x="23"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49" name="Freeform 75"/>
          <p:cNvSpPr>
            <a:spLocks/>
          </p:cNvSpPr>
          <p:nvPr/>
        </p:nvSpPr>
        <p:spPr bwMode="auto">
          <a:xfrm>
            <a:off x="9025233" y="5824539"/>
            <a:ext cx="76180" cy="26987"/>
          </a:xfrm>
          <a:custGeom>
            <a:avLst/>
            <a:gdLst>
              <a:gd name="T0" fmla="*/ 0 w 36"/>
              <a:gd name="T1" fmla="*/ 2147483647 h 17"/>
              <a:gd name="T2" fmla="*/ 2147483647 w 36"/>
              <a:gd name="T3" fmla="*/ 0 h 17"/>
              <a:gd name="T4" fmla="*/ 2147483647 w 36"/>
              <a:gd name="T5" fmla="*/ 2147483647 h 17"/>
              <a:gd name="T6" fmla="*/ 2147483647 w 36"/>
              <a:gd name="T7" fmla="*/ 2147483647 h 17"/>
              <a:gd name="T8" fmla="*/ 0 w 36"/>
              <a:gd name="T9" fmla="*/ 2147483647 h 17"/>
              <a:gd name="T10" fmla="*/ 0 w 36"/>
              <a:gd name="T11" fmla="*/ 2147483647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0" y="11"/>
                </a:moveTo>
                <a:lnTo>
                  <a:pt x="18" y="0"/>
                </a:lnTo>
                <a:lnTo>
                  <a:pt x="36" y="6"/>
                </a:lnTo>
                <a:lnTo>
                  <a:pt x="24"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0" name="Freeform 76"/>
          <p:cNvSpPr>
            <a:spLocks/>
          </p:cNvSpPr>
          <p:nvPr/>
        </p:nvSpPr>
        <p:spPr bwMode="auto">
          <a:xfrm>
            <a:off x="9107761" y="5843589"/>
            <a:ext cx="78297" cy="28575"/>
          </a:xfrm>
          <a:custGeom>
            <a:avLst/>
            <a:gdLst>
              <a:gd name="T0" fmla="*/ 0 w 37"/>
              <a:gd name="T1" fmla="*/ 2147483647 h 18"/>
              <a:gd name="T2" fmla="*/ 2147483647 w 37"/>
              <a:gd name="T3" fmla="*/ 0 h 18"/>
              <a:gd name="T4" fmla="*/ 2147483647 w 37"/>
              <a:gd name="T5" fmla="*/ 2147483647 h 18"/>
              <a:gd name="T6" fmla="*/ 2147483647 w 37"/>
              <a:gd name="T7" fmla="*/ 2147483647 h 18"/>
              <a:gd name="T8" fmla="*/ 0 w 37"/>
              <a:gd name="T9" fmla="*/ 2147483647 h 18"/>
              <a:gd name="T10" fmla="*/ 0 w 37"/>
              <a:gd name="T11" fmla="*/ 2147483647 h 18"/>
              <a:gd name="T12" fmla="*/ 0 60000 65536"/>
              <a:gd name="T13" fmla="*/ 0 60000 65536"/>
              <a:gd name="T14" fmla="*/ 0 60000 65536"/>
              <a:gd name="T15" fmla="*/ 0 60000 65536"/>
              <a:gd name="T16" fmla="*/ 0 60000 65536"/>
              <a:gd name="T17" fmla="*/ 0 60000 65536"/>
              <a:gd name="T18" fmla="*/ 0 w 37"/>
              <a:gd name="T19" fmla="*/ 0 h 18"/>
              <a:gd name="T20" fmla="*/ 37 w 3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7" h="18">
                <a:moveTo>
                  <a:pt x="0" y="11"/>
                </a:moveTo>
                <a:lnTo>
                  <a:pt x="18" y="0"/>
                </a:lnTo>
                <a:lnTo>
                  <a:pt x="37" y="7"/>
                </a:lnTo>
                <a:lnTo>
                  <a:pt x="24" y="18"/>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1" name="Freeform 77"/>
          <p:cNvSpPr>
            <a:spLocks/>
          </p:cNvSpPr>
          <p:nvPr/>
        </p:nvSpPr>
        <p:spPr bwMode="auto">
          <a:xfrm>
            <a:off x="8970214" y="5861050"/>
            <a:ext cx="76180" cy="26988"/>
          </a:xfrm>
          <a:custGeom>
            <a:avLst/>
            <a:gdLst>
              <a:gd name="T0" fmla="*/ 0 w 36"/>
              <a:gd name="T1" fmla="*/ 2147483647 h 17"/>
              <a:gd name="T2" fmla="*/ 2147483647 w 36"/>
              <a:gd name="T3" fmla="*/ 0 h 17"/>
              <a:gd name="T4" fmla="*/ 2147483647 w 36"/>
              <a:gd name="T5" fmla="*/ 2147483647 h 17"/>
              <a:gd name="T6" fmla="*/ 2147483647 w 36"/>
              <a:gd name="T7" fmla="*/ 2147483647 h 17"/>
              <a:gd name="T8" fmla="*/ 0 w 36"/>
              <a:gd name="T9" fmla="*/ 2147483647 h 17"/>
              <a:gd name="T10" fmla="*/ 0 w 36"/>
              <a:gd name="T11" fmla="*/ 2147483647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0" y="11"/>
                </a:moveTo>
                <a:lnTo>
                  <a:pt x="18" y="0"/>
                </a:lnTo>
                <a:lnTo>
                  <a:pt x="36" y="7"/>
                </a:lnTo>
                <a:lnTo>
                  <a:pt x="23" y="17"/>
                </a:lnTo>
                <a:lnTo>
                  <a:pt x="0" y="11"/>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2" name="Freeform 78"/>
          <p:cNvSpPr>
            <a:spLocks/>
          </p:cNvSpPr>
          <p:nvPr/>
        </p:nvSpPr>
        <p:spPr bwMode="auto">
          <a:xfrm>
            <a:off x="8993491" y="5711826"/>
            <a:ext cx="499403" cy="466725"/>
          </a:xfrm>
          <a:custGeom>
            <a:avLst/>
            <a:gdLst>
              <a:gd name="T0" fmla="*/ 2147483647 w 236"/>
              <a:gd name="T1" fmla="*/ 2147483647 h 294"/>
              <a:gd name="T2" fmla="*/ 2147483647 w 236"/>
              <a:gd name="T3" fmla="*/ 2147483647 h 294"/>
              <a:gd name="T4" fmla="*/ 2147483647 w 236"/>
              <a:gd name="T5" fmla="*/ 2147483647 h 294"/>
              <a:gd name="T6" fmla="*/ 2147483647 w 236"/>
              <a:gd name="T7" fmla="*/ 2147483647 h 294"/>
              <a:gd name="T8" fmla="*/ 2147483647 w 236"/>
              <a:gd name="T9" fmla="*/ 2147483647 h 294"/>
              <a:gd name="T10" fmla="*/ 2147483647 w 236"/>
              <a:gd name="T11" fmla="*/ 2147483647 h 294"/>
              <a:gd name="T12" fmla="*/ 2147483647 w 236"/>
              <a:gd name="T13" fmla="*/ 2147483647 h 294"/>
              <a:gd name="T14" fmla="*/ 2147483647 w 236"/>
              <a:gd name="T15" fmla="*/ 2147483647 h 294"/>
              <a:gd name="T16" fmla="*/ 2147483647 w 236"/>
              <a:gd name="T17" fmla="*/ 0 h 294"/>
              <a:gd name="T18" fmla="*/ 2147483647 w 236"/>
              <a:gd name="T19" fmla="*/ 2147483647 h 294"/>
              <a:gd name="T20" fmla="*/ 2147483647 w 236"/>
              <a:gd name="T21" fmla="*/ 2147483647 h 294"/>
              <a:gd name="T22" fmla="*/ 2147483647 w 236"/>
              <a:gd name="T23" fmla="*/ 2147483647 h 294"/>
              <a:gd name="T24" fmla="*/ 2147483647 w 236"/>
              <a:gd name="T25" fmla="*/ 2147483647 h 294"/>
              <a:gd name="T26" fmla="*/ 2147483647 w 236"/>
              <a:gd name="T27" fmla="*/ 2147483647 h 294"/>
              <a:gd name="T28" fmla="*/ 2147483647 w 236"/>
              <a:gd name="T29" fmla="*/ 2147483647 h 294"/>
              <a:gd name="T30" fmla="*/ 2147483647 w 236"/>
              <a:gd name="T31" fmla="*/ 2147483647 h 294"/>
              <a:gd name="T32" fmla="*/ 2147483647 w 236"/>
              <a:gd name="T33" fmla="*/ 2147483647 h 294"/>
              <a:gd name="T34" fmla="*/ 2147483647 w 236"/>
              <a:gd name="T35" fmla="*/ 2147483647 h 294"/>
              <a:gd name="T36" fmla="*/ 2147483647 w 236"/>
              <a:gd name="T37" fmla="*/ 2147483647 h 294"/>
              <a:gd name="T38" fmla="*/ 2147483647 w 236"/>
              <a:gd name="T39" fmla="*/ 2147483647 h 294"/>
              <a:gd name="T40" fmla="*/ 2147483647 w 236"/>
              <a:gd name="T41" fmla="*/ 2147483647 h 294"/>
              <a:gd name="T42" fmla="*/ 2147483647 w 236"/>
              <a:gd name="T43" fmla="*/ 2147483647 h 294"/>
              <a:gd name="T44" fmla="*/ 2147483647 w 236"/>
              <a:gd name="T45" fmla="*/ 2147483647 h 294"/>
              <a:gd name="T46" fmla="*/ 2147483647 w 236"/>
              <a:gd name="T47" fmla="*/ 2147483647 h 294"/>
              <a:gd name="T48" fmla="*/ 2147483647 w 236"/>
              <a:gd name="T49" fmla="*/ 2147483647 h 294"/>
              <a:gd name="T50" fmla="*/ 2147483647 w 236"/>
              <a:gd name="T51" fmla="*/ 2147483647 h 294"/>
              <a:gd name="T52" fmla="*/ 2147483647 w 236"/>
              <a:gd name="T53" fmla="*/ 2147483647 h 294"/>
              <a:gd name="T54" fmla="*/ 2147483647 w 236"/>
              <a:gd name="T55" fmla="*/ 2147483647 h 294"/>
              <a:gd name="T56" fmla="*/ 2147483647 w 236"/>
              <a:gd name="T57" fmla="*/ 2147483647 h 294"/>
              <a:gd name="T58" fmla="*/ 2147483647 w 236"/>
              <a:gd name="T59" fmla="*/ 2147483647 h 294"/>
              <a:gd name="T60" fmla="*/ 2147483647 w 236"/>
              <a:gd name="T61" fmla="*/ 2147483647 h 294"/>
              <a:gd name="T62" fmla="*/ 2147483647 w 236"/>
              <a:gd name="T63" fmla="*/ 2147483647 h 294"/>
              <a:gd name="T64" fmla="*/ 2147483647 w 236"/>
              <a:gd name="T65" fmla="*/ 2147483647 h 294"/>
              <a:gd name="T66" fmla="*/ 2147483647 w 236"/>
              <a:gd name="T67" fmla="*/ 2147483647 h 294"/>
              <a:gd name="T68" fmla="*/ 2147483647 w 236"/>
              <a:gd name="T69" fmla="*/ 2147483647 h 294"/>
              <a:gd name="T70" fmla="*/ 2147483647 w 236"/>
              <a:gd name="T71" fmla="*/ 2147483647 h 294"/>
              <a:gd name="T72" fmla="*/ 2147483647 w 236"/>
              <a:gd name="T73" fmla="*/ 2147483647 h 294"/>
              <a:gd name="T74" fmla="*/ 0 w 236"/>
              <a:gd name="T75" fmla="*/ 2147483647 h 2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6"/>
              <a:gd name="T115" fmla="*/ 0 h 294"/>
              <a:gd name="T116" fmla="*/ 236 w 236"/>
              <a:gd name="T117" fmla="*/ 294 h 2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6" h="294">
                <a:moveTo>
                  <a:pt x="0" y="236"/>
                </a:moveTo>
                <a:lnTo>
                  <a:pt x="203" y="49"/>
                </a:lnTo>
                <a:lnTo>
                  <a:pt x="204" y="48"/>
                </a:lnTo>
                <a:lnTo>
                  <a:pt x="206" y="47"/>
                </a:lnTo>
                <a:lnTo>
                  <a:pt x="209" y="44"/>
                </a:lnTo>
                <a:lnTo>
                  <a:pt x="212" y="40"/>
                </a:lnTo>
                <a:lnTo>
                  <a:pt x="215" y="37"/>
                </a:lnTo>
                <a:lnTo>
                  <a:pt x="217" y="32"/>
                </a:lnTo>
                <a:lnTo>
                  <a:pt x="218" y="28"/>
                </a:lnTo>
                <a:lnTo>
                  <a:pt x="219" y="24"/>
                </a:lnTo>
                <a:lnTo>
                  <a:pt x="218" y="20"/>
                </a:lnTo>
                <a:lnTo>
                  <a:pt x="217" y="15"/>
                </a:lnTo>
                <a:lnTo>
                  <a:pt x="215" y="12"/>
                </a:lnTo>
                <a:lnTo>
                  <a:pt x="214" y="8"/>
                </a:lnTo>
                <a:lnTo>
                  <a:pt x="212" y="5"/>
                </a:lnTo>
                <a:lnTo>
                  <a:pt x="210" y="2"/>
                </a:lnTo>
                <a:lnTo>
                  <a:pt x="210" y="1"/>
                </a:lnTo>
                <a:lnTo>
                  <a:pt x="209" y="0"/>
                </a:lnTo>
                <a:lnTo>
                  <a:pt x="210" y="1"/>
                </a:lnTo>
                <a:lnTo>
                  <a:pt x="213" y="3"/>
                </a:lnTo>
                <a:lnTo>
                  <a:pt x="218" y="5"/>
                </a:lnTo>
                <a:lnTo>
                  <a:pt x="222" y="10"/>
                </a:lnTo>
                <a:lnTo>
                  <a:pt x="227" y="15"/>
                </a:lnTo>
                <a:lnTo>
                  <a:pt x="231" y="23"/>
                </a:lnTo>
                <a:lnTo>
                  <a:pt x="234" y="31"/>
                </a:lnTo>
                <a:lnTo>
                  <a:pt x="236" y="41"/>
                </a:lnTo>
                <a:lnTo>
                  <a:pt x="236" y="46"/>
                </a:lnTo>
                <a:lnTo>
                  <a:pt x="235" y="51"/>
                </a:lnTo>
                <a:lnTo>
                  <a:pt x="235" y="55"/>
                </a:lnTo>
                <a:lnTo>
                  <a:pt x="234" y="59"/>
                </a:lnTo>
                <a:lnTo>
                  <a:pt x="234" y="62"/>
                </a:lnTo>
                <a:lnTo>
                  <a:pt x="232" y="66"/>
                </a:lnTo>
                <a:lnTo>
                  <a:pt x="231" y="69"/>
                </a:lnTo>
                <a:lnTo>
                  <a:pt x="229" y="73"/>
                </a:lnTo>
                <a:lnTo>
                  <a:pt x="227" y="77"/>
                </a:lnTo>
                <a:lnTo>
                  <a:pt x="224" y="81"/>
                </a:lnTo>
                <a:lnTo>
                  <a:pt x="222" y="85"/>
                </a:lnTo>
                <a:lnTo>
                  <a:pt x="218" y="89"/>
                </a:lnTo>
                <a:lnTo>
                  <a:pt x="214" y="94"/>
                </a:lnTo>
                <a:lnTo>
                  <a:pt x="209" y="100"/>
                </a:lnTo>
                <a:lnTo>
                  <a:pt x="204" y="106"/>
                </a:lnTo>
                <a:lnTo>
                  <a:pt x="198" y="113"/>
                </a:lnTo>
                <a:lnTo>
                  <a:pt x="194" y="117"/>
                </a:lnTo>
                <a:lnTo>
                  <a:pt x="190" y="122"/>
                </a:lnTo>
                <a:lnTo>
                  <a:pt x="185" y="127"/>
                </a:lnTo>
                <a:lnTo>
                  <a:pt x="180" y="132"/>
                </a:lnTo>
                <a:lnTo>
                  <a:pt x="174" y="138"/>
                </a:lnTo>
                <a:lnTo>
                  <a:pt x="167" y="145"/>
                </a:lnTo>
                <a:lnTo>
                  <a:pt x="161" y="151"/>
                </a:lnTo>
                <a:lnTo>
                  <a:pt x="153" y="158"/>
                </a:lnTo>
                <a:lnTo>
                  <a:pt x="146" y="165"/>
                </a:lnTo>
                <a:lnTo>
                  <a:pt x="138" y="172"/>
                </a:lnTo>
                <a:lnTo>
                  <a:pt x="130" y="180"/>
                </a:lnTo>
                <a:lnTo>
                  <a:pt x="122" y="188"/>
                </a:lnTo>
                <a:lnTo>
                  <a:pt x="113" y="195"/>
                </a:lnTo>
                <a:lnTo>
                  <a:pt x="105" y="203"/>
                </a:lnTo>
                <a:lnTo>
                  <a:pt x="96" y="211"/>
                </a:lnTo>
                <a:lnTo>
                  <a:pt x="88" y="218"/>
                </a:lnTo>
                <a:lnTo>
                  <a:pt x="79" y="226"/>
                </a:lnTo>
                <a:lnTo>
                  <a:pt x="71" y="233"/>
                </a:lnTo>
                <a:lnTo>
                  <a:pt x="63" y="240"/>
                </a:lnTo>
                <a:lnTo>
                  <a:pt x="55" y="247"/>
                </a:lnTo>
                <a:lnTo>
                  <a:pt x="48" y="254"/>
                </a:lnTo>
                <a:lnTo>
                  <a:pt x="41" y="260"/>
                </a:lnTo>
                <a:lnTo>
                  <a:pt x="34" y="266"/>
                </a:lnTo>
                <a:lnTo>
                  <a:pt x="28" y="271"/>
                </a:lnTo>
                <a:lnTo>
                  <a:pt x="23" y="276"/>
                </a:lnTo>
                <a:lnTo>
                  <a:pt x="18" y="280"/>
                </a:lnTo>
                <a:lnTo>
                  <a:pt x="13" y="284"/>
                </a:lnTo>
                <a:lnTo>
                  <a:pt x="10" y="288"/>
                </a:lnTo>
                <a:lnTo>
                  <a:pt x="7" y="290"/>
                </a:lnTo>
                <a:lnTo>
                  <a:pt x="4" y="292"/>
                </a:lnTo>
                <a:lnTo>
                  <a:pt x="3" y="293"/>
                </a:lnTo>
                <a:lnTo>
                  <a:pt x="2" y="294"/>
                </a:lnTo>
                <a:lnTo>
                  <a:pt x="0" y="236"/>
                </a:lnTo>
                <a:close/>
              </a:path>
            </a:pathLst>
          </a:custGeom>
          <a:solidFill>
            <a:srgbClr val="E0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3" name="Freeform 79"/>
          <p:cNvSpPr>
            <a:spLocks/>
          </p:cNvSpPr>
          <p:nvPr/>
        </p:nvSpPr>
        <p:spPr bwMode="auto">
          <a:xfrm>
            <a:off x="9253774" y="5675313"/>
            <a:ext cx="31741" cy="25400"/>
          </a:xfrm>
          <a:custGeom>
            <a:avLst/>
            <a:gdLst>
              <a:gd name="T0" fmla="*/ 2147483647 w 15"/>
              <a:gd name="T1" fmla="*/ 0 h 16"/>
              <a:gd name="T2" fmla="*/ 2147483647 w 15"/>
              <a:gd name="T3" fmla="*/ 2147483647 h 16"/>
              <a:gd name="T4" fmla="*/ 0 w 15"/>
              <a:gd name="T5" fmla="*/ 2147483647 h 16"/>
              <a:gd name="T6" fmla="*/ 0 w 15"/>
              <a:gd name="T7" fmla="*/ 2147483647 h 16"/>
              <a:gd name="T8" fmla="*/ 2147483647 w 15"/>
              <a:gd name="T9" fmla="*/ 2147483647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2147483647 w 15"/>
              <a:gd name="T19" fmla="*/ 2147483647 h 16"/>
              <a:gd name="T20" fmla="*/ 2147483647 w 15"/>
              <a:gd name="T21" fmla="*/ 2147483647 h 16"/>
              <a:gd name="T22" fmla="*/ 2147483647 w 15"/>
              <a:gd name="T23" fmla="*/ 2147483647 h 16"/>
              <a:gd name="T24" fmla="*/ 2147483647 w 15"/>
              <a:gd name="T25" fmla="*/ 2147483647 h 16"/>
              <a:gd name="T26" fmla="*/ 2147483647 w 15"/>
              <a:gd name="T27" fmla="*/ 2147483647 h 16"/>
              <a:gd name="T28" fmla="*/ 2147483647 w 15"/>
              <a:gd name="T29" fmla="*/ 2147483647 h 16"/>
              <a:gd name="T30" fmla="*/ 2147483647 w 15"/>
              <a:gd name="T31" fmla="*/ 2147483647 h 16"/>
              <a:gd name="T32" fmla="*/ 2147483647 w 15"/>
              <a:gd name="T33" fmla="*/ 2147483647 h 16"/>
              <a:gd name="T34" fmla="*/ 2147483647 w 15"/>
              <a:gd name="T35" fmla="*/ 2147483647 h 16"/>
              <a:gd name="T36" fmla="*/ 2147483647 w 15"/>
              <a:gd name="T37" fmla="*/ 2147483647 h 16"/>
              <a:gd name="T38" fmla="*/ 2147483647 w 15"/>
              <a:gd name="T39" fmla="*/ 2147483647 h 16"/>
              <a:gd name="T40" fmla="*/ 2147483647 w 15"/>
              <a:gd name="T41" fmla="*/ 2147483647 h 16"/>
              <a:gd name="T42" fmla="*/ 2147483647 w 15"/>
              <a:gd name="T43" fmla="*/ 2147483647 h 16"/>
              <a:gd name="T44" fmla="*/ 2147483647 w 15"/>
              <a:gd name="T45" fmla="*/ 2147483647 h 16"/>
              <a:gd name="T46" fmla="*/ 2147483647 w 15"/>
              <a:gd name="T47" fmla="*/ 2147483647 h 16"/>
              <a:gd name="T48" fmla="*/ 2147483647 w 15"/>
              <a:gd name="T49" fmla="*/ 0 h 16"/>
              <a:gd name="T50" fmla="*/ 2147483647 w 15"/>
              <a:gd name="T51" fmla="*/ 0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
              <a:gd name="T79" fmla="*/ 0 h 16"/>
              <a:gd name="T80" fmla="*/ 15 w 15"/>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 h="16">
                <a:moveTo>
                  <a:pt x="3" y="0"/>
                </a:moveTo>
                <a:lnTo>
                  <a:pt x="2" y="1"/>
                </a:lnTo>
                <a:lnTo>
                  <a:pt x="0" y="3"/>
                </a:lnTo>
                <a:lnTo>
                  <a:pt x="0" y="7"/>
                </a:lnTo>
                <a:lnTo>
                  <a:pt x="3" y="12"/>
                </a:lnTo>
                <a:lnTo>
                  <a:pt x="5" y="14"/>
                </a:lnTo>
                <a:lnTo>
                  <a:pt x="7" y="15"/>
                </a:lnTo>
                <a:lnTo>
                  <a:pt x="9" y="16"/>
                </a:lnTo>
                <a:lnTo>
                  <a:pt x="11" y="15"/>
                </a:lnTo>
                <a:lnTo>
                  <a:pt x="12" y="15"/>
                </a:lnTo>
                <a:lnTo>
                  <a:pt x="14" y="14"/>
                </a:lnTo>
                <a:lnTo>
                  <a:pt x="14" y="13"/>
                </a:lnTo>
                <a:lnTo>
                  <a:pt x="15" y="13"/>
                </a:lnTo>
                <a:lnTo>
                  <a:pt x="14" y="13"/>
                </a:lnTo>
                <a:lnTo>
                  <a:pt x="12" y="13"/>
                </a:lnTo>
                <a:lnTo>
                  <a:pt x="11" y="12"/>
                </a:lnTo>
                <a:lnTo>
                  <a:pt x="10" y="12"/>
                </a:lnTo>
                <a:lnTo>
                  <a:pt x="8" y="11"/>
                </a:lnTo>
                <a:lnTo>
                  <a:pt x="7" y="10"/>
                </a:lnTo>
                <a:lnTo>
                  <a:pt x="6" y="9"/>
                </a:lnTo>
                <a:lnTo>
                  <a:pt x="4" y="6"/>
                </a:lnTo>
                <a:lnTo>
                  <a:pt x="3" y="3"/>
                </a:lnTo>
                <a:lnTo>
                  <a:pt x="3"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4" name="Freeform 80"/>
          <p:cNvSpPr>
            <a:spLocks/>
          </p:cNvSpPr>
          <p:nvPr/>
        </p:nvSpPr>
        <p:spPr bwMode="auto">
          <a:xfrm>
            <a:off x="9368044" y="5437189"/>
            <a:ext cx="90992" cy="174625"/>
          </a:xfrm>
          <a:custGeom>
            <a:avLst/>
            <a:gdLst>
              <a:gd name="T0" fmla="*/ 0 w 43"/>
              <a:gd name="T1" fmla="*/ 2147483647 h 110"/>
              <a:gd name="T2" fmla="*/ 2147483647 w 43"/>
              <a:gd name="T3" fmla="*/ 2147483647 h 110"/>
              <a:gd name="T4" fmla="*/ 2147483647 w 43"/>
              <a:gd name="T5" fmla="*/ 0 h 110"/>
              <a:gd name="T6" fmla="*/ 0 w 43"/>
              <a:gd name="T7" fmla="*/ 2147483647 h 110"/>
              <a:gd name="T8" fmla="*/ 0 w 43"/>
              <a:gd name="T9" fmla="*/ 2147483647 h 110"/>
              <a:gd name="T10" fmla="*/ 0 60000 65536"/>
              <a:gd name="T11" fmla="*/ 0 60000 65536"/>
              <a:gd name="T12" fmla="*/ 0 60000 65536"/>
              <a:gd name="T13" fmla="*/ 0 60000 65536"/>
              <a:gd name="T14" fmla="*/ 0 60000 65536"/>
              <a:gd name="T15" fmla="*/ 0 w 43"/>
              <a:gd name="T16" fmla="*/ 0 h 110"/>
              <a:gd name="T17" fmla="*/ 43 w 43"/>
              <a:gd name="T18" fmla="*/ 110 h 110"/>
            </a:gdLst>
            <a:ahLst/>
            <a:cxnLst>
              <a:cxn ang="T10">
                <a:pos x="T0" y="T1"/>
              </a:cxn>
              <a:cxn ang="T11">
                <a:pos x="T2" y="T3"/>
              </a:cxn>
              <a:cxn ang="T12">
                <a:pos x="T4" y="T5"/>
              </a:cxn>
              <a:cxn ang="T13">
                <a:pos x="T6" y="T7"/>
              </a:cxn>
              <a:cxn ang="T14">
                <a:pos x="T8" y="T9"/>
              </a:cxn>
            </a:cxnLst>
            <a:rect l="T15" t="T16" r="T17" b="T18"/>
            <a:pathLst>
              <a:path w="43" h="110">
                <a:moveTo>
                  <a:pt x="0" y="110"/>
                </a:moveTo>
                <a:lnTo>
                  <a:pt x="19" y="12"/>
                </a:lnTo>
                <a:lnTo>
                  <a:pt x="43" y="0"/>
                </a:lnTo>
                <a:lnTo>
                  <a:pt x="0"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5" name="Freeform 81"/>
          <p:cNvSpPr>
            <a:spLocks/>
          </p:cNvSpPr>
          <p:nvPr/>
        </p:nvSpPr>
        <p:spPr bwMode="auto">
          <a:xfrm>
            <a:off x="9410367" y="5462588"/>
            <a:ext cx="146011" cy="158750"/>
          </a:xfrm>
          <a:custGeom>
            <a:avLst/>
            <a:gdLst>
              <a:gd name="T0" fmla="*/ 0 w 69"/>
              <a:gd name="T1" fmla="*/ 2147483647 h 100"/>
              <a:gd name="T2" fmla="*/ 2147483647 w 69"/>
              <a:gd name="T3" fmla="*/ 0 h 100"/>
              <a:gd name="T4" fmla="*/ 2147483647 w 69"/>
              <a:gd name="T5" fmla="*/ 2147483647 h 100"/>
              <a:gd name="T6" fmla="*/ 0 w 69"/>
              <a:gd name="T7" fmla="*/ 2147483647 h 100"/>
              <a:gd name="T8" fmla="*/ 0 w 69"/>
              <a:gd name="T9" fmla="*/ 2147483647 h 100"/>
              <a:gd name="T10" fmla="*/ 0 60000 65536"/>
              <a:gd name="T11" fmla="*/ 0 60000 65536"/>
              <a:gd name="T12" fmla="*/ 0 60000 65536"/>
              <a:gd name="T13" fmla="*/ 0 60000 65536"/>
              <a:gd name="T14" fmla="*/ 0 60000 65536"/>
              <a:gd name="T15" fmla="*/ 0 w 69"/>
              <a:gd name="T16" fmla="*/ 0 h 100"/>
              <a:gd name="T17" fmla="*/ 69 w 69"/>
              <a:gd name="T18" fmla="*/ 100 h 100"/>
            </a:gdLst>
            <a:ahLst/>
            <a:cxnLst>
              <a:cxn ang="T10">
                <a:pos x="T0" y="T1"/>
              </a:cxn>
              <a:cxn ang="T11">
                <a:pos x="T2" y="T3"/>
              </a:cxn>
              <a:cxn ang="T12">
                <a:pos x="T4" y="T5"/>
              </a:cxn>
              <a:cxn ang="T13">
                <a:pos x="T6" y="T7"/>
              </a:cxn>
              <a:cxn ang="T14">
                <a:pos x="T8" y="T9"/>
              </a:cxn>
            </a:cxnLst>
            <a:rect l="T15" t="T16" r="T17" b="T18"/>
            <a:pathLst>
              <a:path w="69" h="100">
                <a:moveTo>
                  <a:pt x="0" y="100"/>
                </a:moveTo>
                <a:lnTo>
                  <a:pt x="48" y="0"/>
                </a:lnTo>
                <a:lnTo>
                  <a:pt x="69" y="2"/>
                </a:lnTo>
                <a:lnTo>
                  <a:pt x="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6" name="Freeform 82"/>
          <p:cNvSpPr>
            <a:spLocks/>
          </p:cNvSpPr>
          <p:nvPr/>
        </p:nvSpPr>
        <p:spPr bwMode="auto">
          <a:xfrm>
            <a:off x="9433643" y="5516563"/>
            <a:ext cx="177754" cy="133350"/>
          </a:xfrm>
          <a:custGeom>
            <a:avLst/>
            <a:gdLst>
              <a:gd name="T0" fmla="*/ 0 w 84"/>
              <a:gd name="T1" fmla="*/ 2147483647 h 84"/>
              <a:gd name="T2" fmla="*/ 2147483647 w 84"/>
              <a:gd name="T3" fmla="*/ 0 h 84"/>
              <a:gd name="T4" fmla="*/ 2147483647 w 84"/>
              <a:gd name="T5" fmla="*/ 2147483647 h 84"/>
              <a:gd name="T6" fmla="*/ 0 w 84"/>
              <a:gd name="T7" fmla="*/ 2147483647 h 84"/>
              <a:gd name="T8" fmla="*/ 0 w 84"/>
              <a:gd name="T9" fmla="*/ 2147483647 h 84"/>
              <a:gd name="T10" fmla="*/ 0 60000 65536"/>
              <a:gd name="T11" fmla="*/ 0 60000 65536"/>
              <a:gd name="T12" fmla="*/ 0 60000 65536"/>
              <a:gd name="T13" fmla="*/ 0 60000 65536"/>
              <a:gd name="T14" fmla="*/ 0 60000 65536"/>
              <a:gd name="T15" fmla="*/ 0 w 84"/>
              <a:gd name="T16" fmla="*/ 0 h 84"/>
              <a:gd name="T17" fmla="*/ 84 w 84"/>
              <a:gd name="T18" fmla="*/ 84 h 84"/>
            </a:gdLst>
            <a:ahLst/>
            <a:cxnLst>
              <a:cxn ang="T10">
                <a:pos x="T0" y="T1"/>
              </a:cxn>
              <a:cxn ang="T11">
                <a:pos x="T2" y="T3"/>
              </a:cxn>
              <a:cxn ang="T12">
                <a:pos x="T4" y="T5"/>
              </a:cxn>
              <a:cxn ang="T13">
                <a:pos x="T6" y="T7"/>
              </a:cxn>
              <a:cxn ang="T14">
                <a:pos x="T8" y="T9"/>
              </a:cxn>
            </a:cxnLst>
            <a:rect l="T15" t="T16" r="T17" b="T18"/>
            <a:pathLst>
              <a:path w="84" h="84">
                <a:moveTo>
                  <a:pt x="0" y="84"/>
                </a:moveTo>
                <a:lnTo>
                  <a:pt x="70" y="0"/>
                </a:lnTo>
                <a:lnTo>
                  <a:pt x="84" y="14"/>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7" name="Freeform 83"/>
          <p:cNvSpPr>
            <a:spLocks/>
          </p:cNvSpPr>
          <p:nvPr/>
        </p:nvSpPr>
        <p:spPr bwMode="auto">
          <a:xfrm>
            <a:off x="8813622" y="5903913"/>
            <a:ext cx="190450" cy="119062"/>
          </a:xfrm>
          <a:custGeom>
            <a:avLst/>
            <a:gdLst>
              <a:gd name="T0" fmla="*/ 0 w 90"/>
              <a:gd name="T1" fmla="*/ 2147483647 h 75"/>
              <a:gd name="T2" fmla="*/ 2147483647 w 90"/>
              <a:gd name="T3" fmla="*/ 0 h 75"/>
              <a:gd name="T4" fmla="*/ 2147483647 w 90"/>
              <a:gd name="T5" fmla="*/ 2147483647 h 75"/>
              <a:gd name="T6" fmla="*/ 2147483647 w 90"/>
              <a:gd name="T7" fmla="*/ 2147483647 h 75"/>
              <a:gd name="T8" fmla="*/ 2147483647 w 90"/>
              <a:gd name="T9" fmla="*/ 2147483647 h 75"/>
              <a:gd name="T10" fmla="*/ 2147483647 w 90"/>
              <a:gd name="T11" fmla="*/ 2147483647 h 75"/>
              <a:gd name="T12" fmla="*/ 2147483647 w 90"/>
              <a:gd name="T13" fmla="*/ 2147483647 h 75"/>
              <a:gd name="T14" fmla="*/ 2147483647 w 90"/>
              <a:gd name="T15" fmla="*/ 2147483647 h 75"/>
              <a:gd name="T16" fmla="*/ 2147483647 w 90"/>
              <a:gd name="T17" fmla="*/ 2147483647 h 75"/>
              <a:gd name="T18" fmla="*/ 2147483647 w 90"/>
              <a:gd name="T19" fmla="*/ 2147483647 h 75"/>
              <a:gd name="T20" fmla="*/ 2147483647 w 90"/>
              <a:gd name="T21" fmla="*/ 2147483647 h 75"/>
              <a:gd name="T22" fmla="*/ 2147483647 w 90"/>
              <a:gd name="T23" fmla="*/ 2147483647 h 75"/>
              <a:gd name="T24" fmla="*/ 2147483647 w 90"/>
              <a:gd name="T25" fmla="*/ 2147483647 h 75"/>
              <a:gd name="T26" fmla="*/ 0 w 90"/>
              <a:gd name="T27" fmla="*/ 2147483647 h 75"/>
              <a:gd name="T28" fmla="*/ 0 w 90"/>
              <a:gd name="T29" fmla="*/ 2147483647 h 75"/>
              <a:gd name="T30" fmla="*/ 0 w 90"/>
              <a:gd name="T31" fmla="*/ 2147483647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75"/>
              <a:gd name="T50" fmla="*/ 90 w 90"/>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75">
                <a:moveTo>
                  <a:pt x="0" y="22"/>
                </a:moveTo>
                <a:lnTo>
                  <a:pt x="24" y="0"/>
                </a:lnTo>
                <a:lnTo>
                  <a:pt x="90" y="30"/>
                </a:lnTo>
                <a:lnTo>
                  <a:pt x="89" y="52"/>
                </a:lnTo>
                <a:lnTo>
                  <a:pt x="64" y="75"/>
                </a:lnTo>
                <a:lnTo>
                  <a:pt x="82" y="50"/>
                </a:lnTo>
                <a:lnTo>
                  <a:pt x="84" y="37"/>
                </a:lnTo>
                <a:lnTo>
                  <a:pt x="58" y="56"/>
                </a:lnTo>
                <a:lnTo>
                  <a:pt x="78" y="33"/>
                </a:lnTo>
                <a:lnTo>
                  <a:pt x="24" y="5"/>
                </a:lnTo>
                <a:lnTo>
                  <a:pt x="5" y="25"/>
                </a:lnTo>
                <a:lnTo>
                  <a:pt x="58" y="50"/>
                </a:lnTo>
                <a:lnTo>
                  <a:pt x="61" y="69"/>
                </a:lnTo>
                <a:lnTo>
                  <a:pt x="0" y="4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8" name="Freeform 84"/>
          <p:cNvSpPr>
            <a:spLocks/>
          </p:cNvSpPr>
          <p:nvPr/>
        </p:nvSpPr>
        <p:spPr bwMode="auto">
          <a:xfrm>
            <a:off x="9120458" y="5694364"/>
            <a:ext cx="76180" cy="20637"/>
          </a:xfrm>
          <a:custGeom>
            <a:avLst/>
            <a:gdLst>
              <a:gd name="T0" fmla="*/ 2147483647 w 36"/>
              <a:gd name="T1" fmla="*/ 2147483647 h 13"/>
              <a:gd name="T2" fmla="*/ 2147483647 w 36"/>
              <a:gd name="T3" fmla="*/ 0 h 13"/>
              <a:gd name="T4" fmla="*/ 0 w 36"/>
              <a:gd name="T5" fmla="*/ 2147483647 h 13"/>
              <a:gd name="T6" fmla="*/ 2147483647 w 36"/>
              <a:gd name="T7" fmla="*/ 2147483647 h 13"/>
              <a:gd name="T8" fmla="*/ 2147483647 w 36"/>
              <a:gd name="T9" fmla="*/ 2147483647 h 13"/>
              <a:gd name="T10" fmla="*/ 2147483647 w 36"/>
              <a:gd name="T11" fmla="*/ 2147483647 h 13"/>
              <a:gd name="T12" fmla="*/ 0 60000 65536"/>
              <a:gd name="T13" fmla="*/ 0 60000 65536"/>
              <a:gd name="T14" fmla="*/ 0 60000 65536"/>
              <a:gd name="T15" fmla="*/ 0 60000 65536"/>
              <a:gd name="T16" fmla="*/ 0 60000 65536"/>
              <a:gd name="T17" fmla="*/ 0 60000 65536"/>
              <a:gd name="T18" fmla="*/ 0 w 36"/>
              <a:gd name="T19" fmla="*/ 0 h 13"/>
              <a:gd name="T20" fmla="*/ 36 w 3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6" h="13">
                <a:moveTo>
                  <a:pt x="36" y="11"/>
                </a:moveTo>
                <a:lnTo>
                  <a:pt x="14" y="0"/>
                </a:lnTo>
                <a:lnTo>
                  <a:pt x="0" y="13"/>
                </a:lnTo>
                <a:lnTo>
                  <a:pt x="12" y="6"/>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59" name="Freeform 85"/>
          <p:cNvSpPr>
            <a:spLocks/>
          </p:cNvSpPr>
          <p:nvPr/>
        </p:nvSpPr>
        <p:spPr bwMode="auto">
          <a:xfrm>
            <a:off x="9196638" y="5711825"/>
            <a:ext cx="76180" cy="20638"/>
          </a:xfrm>
          <a:custGeom>
            <a:avLst/>
            <a:gdLst>
              <a:gd name="T0" fmla="*/ 2147483647 w 36"/>
              <a:gd name="T1" fmla="*/ 2147483647 h 13"/>
              <a:gd name="T2" fmla="*/ 2147483647 w 36"/>
              <a:gd name="T3" fmla="*/ 0 h 13"/>
              <a:gd name="T4" fmla="*/ 0 w 36"/>
              <a:gd name="T5" fmla="*/ 2147483647 h 13"/>
              <a:gd name="T6" fmla="*/ 2147483647 w 36"/>
              <a:gd name="T7" fmla="*/ 2147483647 h 13"/>
              <a:gd name="T8" fmla="*/ 2147483647 w 36"/>
              <a:gd name="T9" fmla="*/ 2147483647 h 13"/>
              <a:gd name="T10" fmla="*/ 2147483647 w 36"/>
              <a:gd name="T11" fmla="*/ 2147483647 h 13"/>
              <a:gd name="T12" fmla="*/ 0 60000 65536"/>
              <a:gd name="T13" fmla="*/ 0 60000 65536"/>
              <a:gd name="T14" fmla="*/ 0 60000 65536"/>
              <a:gd name="T15" fmla="*/ 0 60000 65536"/>
              <a:gd name="T16" fmla="*/ 0 60000 65536"/>
              <a:gd name="T17" fmla="*/ 0 60000 65536"/>
              <a:gd name="T18" fmla="*/ 0 w 36"/>
              <a:gd name="T19" fmla="*/ 0 h 13"/>
              <a:gd name="T20" fmla="*/ 36 w 3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6" h="13">
                <a:moveTo>
                  <a:pt x="36" y="11"/>
                </a:moveTo>
                <a:lnTo>
                  <a:pt x="14" y="0"/>
                </a:lnTo>
                <a:lnTo>
                  <a:pt x="0" y="13"/>
                </a:lnTo>
                <a:lnTo>
                  <a:pt x="12" y="7"/>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0" name="Freeform 86"/>
          <p:cNvSpPr>
            <a:spLocks/>
          </p:cNvSpPr>
          <p:nvPr/>
        </p:nvSpPr>
        <p:spPr bwMode="auto">
          <a:xfrm>
            <a:off x="9272818" y="5732463"/>
            <a:ext cx="78297" cy="19050"/>
          </a:xfrm>
          <a:custGeom>
            <a:avLst/>
            <a:gdLst>
              <a:gd name="T0" fmla="*/ 2147483647 w 37"/>
              <a:gd name="T1" fmla="*/ 2147483647 h 12"/>
              <a:gd name="T2" fmla="*/ 2147483647 w 37"/>
              <a:gd name="T3" fmla="*/ 0 h 12"/>
              <a:gd name="T4" fmla="*/ 0 w 37"/>
              <a:gd name="T5" fmla="*/ 2147483647 h 12"/>
              <a:gd name="T6" fmla="*/ 2147483647 w 37"/>
              <a:gd name="T7" fmla="*/ 2147483647 h 12"/>
              <a:gd name="T8" fmla="*/ 2147483647 w 37"/>
              <a:gd name="T9" fmla="*/ 2147483647 h 12"/>
              <a:gd name="T10" fmla="*/ 2147483647 w 37"/>
              <a:gd name="T11" fmla="*/ 2147483647 h 12"/>
              <a:gd name="T12" fmla="*/ 0 60000 65536"/>
              <a:gd name="T13" fmla="*/ 0 60000 65536"/>
              <a:gd name="T14" fmla="*/ 0 60000 65536"/>
              <a:gd name="T15" fmla="*/ 0 60000 65536"/>
              <a:gd name="T16" fmla="*/ 0 60000 65536"/>
              <a:gd name="T17" fmla="*/ 0 60000 65536"/>
              <a:gd name="T18" fmla="*/ 0 w 37"/>
              <a:gd name="T19" fmla="*/ 0 h 12"/>
              <a:gd name="T20" fmla="*/ 37 w 3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7" h="12">
                <a:moveTo>
                  <a:pt x="37" y="11"/>
                </a:moveTo>
                <a:lnTo>
                  <a:pt x="14" y="0"/>
                </a:lnTo>
                <a:lnTo>
                  <a:pt x="0" y="12"/>
                </a:lnTo>
                <a:lnTo>
                  <a:pt x="13" y="6"/>
                </a:lnTo>
                <a:lnTo>
                  <a:pt x="3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1" name="Freeform 87"/>
          <p:cNvSpPr>
            <a:spLocks/>
          </p:cNvSpPr>
          <p:nvPr/>
        </p:nvSpPr>
        <p:spPr bwMode="auto">
          <a:xfrm>
            <a:off x="9033698" y="5745163"/>
            <a:ext cx="78296" cy="19050"/>
          </a:xfrm>
          <a:custGeom>
            <a:avLst/>
            <a:gdLst>
              <a:gd name="T0" fmla="*/ 2147483647 w 37"/>
              <a:gd name="T1" fmla="*/ 2147483647 h 12"/>
              <a:gd name="T2" fmla="*/ 2147483647 w 37"/>
              <a:gd name="T3" fmla="*/ 0 h 12"/>
              <a:gd name="T4" fmla="*/ 0 w 37"/>
              <a:gd name="T5" fmla="*/ 2147483647 h 12"/>
              <a:gd name="T6" fmla="*/ 2147483647 w 37"/>
              <a:gd name="T7" fmla="*/ 2147483647 h 12"/>
              <a:gd name="T8" fmla="*/ 2147483647 w 37"/>
              <a:gd name="T9" fmla="*/ 2147483647 h 12"/>
              <a:gd name="T10" fmla="*/ 2147483647 w 37"/>
              <a:gd name="T11" fmla="*/ 2147483647 h 12"/>
              <a:gd name="T12" fmla="*/ 0 60000 65536"/>
              <a:gd name="T13" fmla="*/ 0 60000 65536"/>
              <a:gd name="T14" fmla="*/ 0 60000 65536"/>
              <a:gd name="T15" fmla="*/ 0 60000 65536"/>
              <a:gd name="T16" fmla="*/ 0 60000 65536"/>
              <a:gd name="T17" fmla="*/ 0 60000 65536"/>
              <a:gd name="T18" fmla="*/ 0 w 37"/>
              <a:gd name="T19" fmla="*/ 0 h 12"/>
              <a:gd name="T20" fmla="*/ 37 w 3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7" h="12">
                <a:moveTo>
                  <a:pt x="37" y="11"/>
                </a:moveTo>
                <a:lnTo>
                  <a:pt x="14" y="0"/>
                </a:lnTo>
                <a:lnTo>
                  <a:pt x="0" y="12"/>
                </a:lnTo>
                <a:lnTo>
                  <a:pt x="13" y="6"/>
                </a:lnTo>
                <a:lnTo>
                  <a:pt x="3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2" name="Freeform 88"/>
          <p:cNvSpPr>
            <a:spLocks/>
          </p:cNvSpPr>
          <p:nvPr/>
        </p:nvSpPr>
        <p:spPr bwMode="auto">
          <a:xfrm>
            <a:off x="9111993" y="5762625"/>
            <a:ext cx="76180" cy="19050"/>
          </a:xfrm>
          <a:custGeom>
            <a:avLst/>
            <a:gdLst>
              <a:gd name="T0" fmla="*/ 2147483647 w 36"/>
              <a:gd name="T1" fmla="*/ 2147483647 h 12"/>
              <a:gd name="T2" fmla="*/ 2147483647 w 36"/>
              <a:gd name="T3" fmla="*/ 0 h 12"/>
              <a:gd name="T4" fmla="*/ 0 w 36"/>
              <a:gd name="T5" fmla="*/ 2147483647 h 12"/>
              <a:gd name="T6" fmla="*/ 2147483647 w 36"/>
              <a:gd name="T7" fmla="*/ 2147483647 h 12"/>
              <a:gd name="T8" fmla="*/ 2147483647 w 36"/>
              <a:gd name="T9" fmla="*/ 2147483647 h 12"/>
              <a:gd name="T10" fmla="*/ 2147483647 w 36"/>
              <a:gd name="T11" fmla="*/ 2147483647 h 12"/>
              <a:gd name="T12" fmla="*/ 0 60000 65536"/>
              <a:gd name="T13" fmla="*/ 0 60000 65536"/>
              <a:gd name="T14" fmla="*/ 0 60000 65536"/>
              <a:gd name="T15" fmla="*/ 0 60000 65536"/>
              <a:gd name="T16" fmla="*/ 0 60000 65536"/>
              <a:gd name="T17" fmla="*/ 0 60000 65536"/>
              <a:gd name="T18" fmla="*/ 0 w 36"/>
              <a:gd name="T19" fmla="*/ 0 h 12"/>
              <a:gd name="T20" fmla="*/ 36 w 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6" h="12">
                <a:moveTo>
                  <a:pt x="36" y="11"/>
                </a:moveTo>
                <a:lnTo>
                  <a:pt x="14" y="0"/>
                </a:lnTo>
                <a:lnTo>
                  <a:pt x="0" y="12"/>
                </a:lnTo>
                <a:lnTo>
                  <a:pt x="12" y="6"/>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3" name="Freeform 89"/>
          <p:cNvSpPr>
            <a:spLocks/>
          </p:cNvSpPr>
          <p:nvPr/>
        </p:nvSpPr>
        <p:spPr bwMode="auto">
          <a:xfrm>
            <a:off x="9188173" y="5781675"/>
            <a:ext cx="76180" cy="20638"/>
          </a:xfrm>
          <a:custGeom>
            <a:avLst/>
            <a:gdLst>
              <a:gd name="T0" fmla="*/ 2147483647 w 36"/>
              <a:gd name="T1" fmla="*/ 2147483647 h 13"/>
              <a:gd name="T2" fmla="*/ 2147483647 w 36"/>
              <a:gd name="T3" fmla="*/ 0 h 13"/>
              <a:gd name="T4" fmla="*/ 0 w 36"/>
              <a:gd name="T5" fmla="*/ 2147483647 h 13"/>
              <a:gd name="T6" fmla="*/ 2147483647 w 36"/>
              <a:gd name="T7" fmla="*/ 2147483647 h 13"/>
              <a:gd name="T8" fmla="*/ 2147483647 w 36"/>
              <a:gd name="T9" fmla="*/ 2147483647 h 13"/>
              <a:gd name="T10" fmla="*/ 2147483647 w 36"/>
              <a:gd name="T11" fmla="*/ 2147483647 h 13"/>
              <a:gd name="T12" fmla="*/ 0 60000 65536"/>
              <a:gd name="T13" fmla="*/ 0 60000 65536"/>
              <a:gd name="T14" fmla="*/ 0 60000 65536"/>
              <a:gd name="T15" fmla="*/ 0 60000 65536"/>
              <a:gd name="T16" fmla="*/ 0 60000 65536"/>
              <a:gd name="T17" fmla="*/ 0 60000 65536"/>
              <a:gd name="T18" fmla="*/ 0 w 36"/>
              <a:gd name="T19" fmla="*/ 0 h 13"/>
              <a:gd name="T20" fmla="*/ 36 w 3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6" h="13">
                <a:moveTo>
                  <a:pt x="36" y="11"/>
                </a:moveTo>
                <a:lnTo>
                  <a:pt x="14" y="0"/>
                </a:lnTo>
                <a:lnTo>
                  <a:pt x="0" y="13"/>
                </a:lnTo>
                <a:lnTo>
                  <a:pt x="12" y="7"/>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4" name="Freeform 90"/>
          <p:cNvSpPr>
            <a:spLocks/>
          </p:cNvSpPr>
          <p:nvPr/>
        </p:nvSpPr>
        <p:spPr bwMode="auto">
          <a:xfrm>
            <a:off x="8957517" y="5797550"/>
            <a:ext cx="76180" cy="19050"/>
          </a:xfrm>
          <a:custGeom>
            <a:avLst/>
            <a:gdLst>
              <a:gd name="T0" fmla="*/ 2147483647 w 36"/>
              <a:gd name="T1" fmla="*/ 2147483647 h 12"/>
              <a:gd name="T2" fmla="*/ 2147483647 w 36"/>
              <a:gd name="T3" fmla="*/ 0 h 12"/>
              <a:gd name="T4" fmla="*/ 0 w 36"/>
              <a:gd name="T5" fmla="*/ 2147483647 h 12"/>
              <a:gd name="T6" fmla="*/ 2147483647 w 36"/>
              <a:gd name="T7" fmla="*/ 2147483647 h 12"/>
              <a:gd name="T8" fmla="*/ 2147483647 w 36"/>
              <a:gd name="T9" fmla="*/ 2147483647 h 12"/>
              <a:gd name="T10" fmla="*/ 2147483647 w 36"/>
              <a:gd name="T11" fmla="*/ 2147483647 h 12"/>
              <a:gd name="T12" fmla="*/ 0 60000 65536"/>
              <a:gd name="T13" fmla="*/ 0 60000 65536"/>
              <a:gd name="T14" fmla="*/ 0 60000 65536"/>
              <a:gd name="T15" fmla="*/ 0 60000 65536"/>
              <a:gd name="T16" fmla="*/ 0 60000 65536"/>
              <a:gd name="T17" fmla="*/ 0 60000 65536"/>
              <a:gd name="T18" fmla="*/ 0 w 36"/>
              <a:gd name="T19" fmla="*/ 0 h 12"/>
              <a:gd name="T20" fmla="*/ 36 w 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6" h="12">
                <a:moveTo>
                  <a:pt x="36" y="10"/>
                </a:moveTo>
                <a:lnTo>
                  <a:pt x="14" y="0"/>
                </a:lnTo>
                <a:lnTo>
                  <a:pt x="0" y="12"/>
                </a:lnTo>
                <a:lnTo>
                  <a:pt x="13" y="6"/>
                </a:lnTo>
                <a:lnTo>
                  <a:pt x="3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5" name="Freeform 91"/>
          <p:cNvSpPr>
            <a:spLocks/>
          </p:cNvSpPr>
          <p:nvPr/>
        </p:nvSpPr>
        <p:spPr bwMode="auto">
          <a:xfrm>
            <a:off x="9033698" y="5813425"/>
            <a:ext cx="78296" cy="20638"/>
          </a:xfrm>
          <a:custGeom>
            <a:avLst/>
            <a:gdLst>
              <a:gd name="T0" fmla="*/ 2147483647 w 37"/>
              <a:gd name="T1" fmla="*/ 2147483647 h 13"/>
              <a:gd name="T2" fmla="*/ 2147483647 w 37"/>
              <a:gd name="T3" fmla="*/ 0 h 13"/>
              <a:gd name="T4" fmla="*/ 0 w 37"/>
              <a:gd name="T5" fmla="*/ 2147483647 h 13"/>
              <a:gd name="T6" fmla="*/ 2147483647 w 37"/>
              <a:gd name="T7" fmla="*/ 2147483647 h 13"/>
              <a:gd name="T8" fmla="*/ 2147483647 w 37"/>
              <a:gd name="T9" fmla="*/ 2147483647 h 13"/>
              <a:gd name="T10" fmla="*/ 2147483647 w 37"/>
              <a:gd name="T11" fmla="*/ 2147483647 h 13"/>
              <a:gd name="T12" fmla="*/ 0 60000 65536"/>
              <a:gd name="T13" fmla="*/ 0 60000 65536"/>
              <a:gd name="T14" fmla="*/ 0 60000 65536"/>
              <a:gd name="T15" fmla="*/ 0 60000 65536"/>
              <a:gd name="T16" fmla="*/ 0 60000 65536"/>
              <a:gd name="T17" fmla="*/ 0 60000 65536"/>
              <a:gd name="T18" fmla="*/ 0 w 37"/>
              <a:gd name="T19" fmla="*/ 0 h 13"/>
              <a:gd name="T20" fmla="*/ 37 w 3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7" h="13">
                <a:moveTo>
                  <a:pt x="37" y="12"/>
                </a:moveTo>
                <a:lnTo>
                  <a:pt x="14" y="0"/>
                </a:lnTo>
                <a:lnTo>
                  <a:pt x="0" y="13"/>
                </a:lnTo>
                <a:lnTo>
                  <a:pt x="13" y="7"/>
                </a:lnTo>
                <a:lnTo>
                  <a:pt x="3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6" name="Freeform 92"/>
          <p:cNvSpPr>
            <a:spLocks/>
          </p:cNvSpPr>
          <p:nvPr/>
        </p:nvSpPr>
        <p:spPr bwMode="auto">
          <a:xfrm>
            <a:off x="8985026" y="5854700"/>
            <a:ext cx="76180" cy="19050"/>
          </a:xfrm>
          <a:custGeom>
            <a:avLst/>
            <a:gdLst>
              <a:gd name="T0" fmla="*/ 2147483647 w 36"/>
              <a:gd name="T1" fmla="*/ 2147483647 h 12"/>
              <a:gd name="T2" fmla="*/ 2147483647 w 36"/>
              <a:gd name="T3" fmla="*/ 0 h 12"/>
              <a:gd name="T4" fmla="*/ 0 w 36"/>
              <a:gd name="T5" fmla="*/ 2147483647 h 12"/>
              <a:gd name="T6" fmla="*/ 2147483647 w 36"/>
              <a:gd name="T7" fmla="*/ 2147483647 h 12"/>
              <a:gd name="T8" fmla="*/ 2147483647 w 36"/>
              <a:gd name="T9" fmla="*/ 2147483647 h 12"/>
              <a:gd name="T10" fmla="*/ 2147483647 w 36"/>
              <a:gd name="T11" fmla="*/ 2147483647 h 12"/>
              <a:gd name="T12" fmla="*/ 0 60000 65536"/>
              <a:gd name="T13" fmla="*/ 0 60000 65536"/>
              <a:gd name="T14" fmla="*/ 0 60000 65536"/>
              <a:gd name="T15" fmla="*/ 0 60000 65536"/>
              <a:gd name="T16" fmla="*/ 0 60000 65536"/>
              <a:gd name="T17" fmla="*/ 0 60000 65536"/>
              <a:gd name="T18" fmla="*/ 0 w 36"/>
              <a:gd name="T19" fmla="*/ 0 h 12"/>
              <a:gd name="T20" fmla="*/ 36 w 36"/>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36" h="12">
                <a:moveTo>
                  <a:pt x="36" y="11"/>
                </a:moveTo>
                <a:lnTo>
                  <a:pt x="14" y="0"/>
                </a:lnTo>
                <a:lnTo>
                  <a:pt x="0" y="12"/>
                </a:lnTo>
                <a:lnTo>
                  <a:pt x="12" y="6"/>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7" name="Freeform 93"/>
          <p:cNvSpPr>
            <a:spLocks/>
          </p:cNvSpPr>
          <p:nvPr/>
        </p:nvSpPr>
        <p:spPr bwMode="auto">
          <a:xfrm>
            <a:off x="9111993" y="5834064"/>
            <a:ext cx="76180" cy="20637"/>
          </a:xfrm>
          <a:custGeom>
            <a:avLst/>
            <a:gdLst>
              <a:gd name="T0" fmla="*/ 2147483647 w 36"/>
              <a:gd name="T1" fmla="*/ 2147483647 h 13"/>
              <a:gd name="T2" fmla="*/ 2147483647 w 36"/>
              <a:gd name="T3" fmla="*/ 0 h 13"/>
              <a:gd name="T4" fmla="*/ 0 w 36"/>
              <a:gd name="T5" fmla="*/ 2147483647 h 13"/>
              <a:gd name="T6" fmla="*/ 2147483647 w 36"/>
              <a:gd name="T7" fmla="*/ 2147483647 h 13"/>
              <a:gd name="T8" fmla="*/ 2147483647 w 36"/>
              <a:gd name="T9" fmla="*/ 2147483647 h 13"/>
              <a:gd name="T10" fmla="*/ 2147483647 w 36"/>
              <a:gd name="T11" fmla="*/ 2147483647 h 13"/>
              <a:gd name="T12" fmla="*/ 0 60000 65536"/>
              <a:gd name="T13" fmla="*/ 0 60000 65536"/>
              <a:gd name="T14" fmla="*/ 0 60000 65536"/>
              <a:gd name="T15" fmla="*/ 0 60000 65536"/>
              <a:gd name="T16" fmla="*/ 0 60000 65536"/>
              <a:gd name="T17" fmla="*/ 0 60000 65536"/>
              <a:gd name="T18" fmla="*/ 0 w 36"/>
              <a:gd name="T19" fmla="*/ 0 h 13"/>
              <a:gd name="T20" fmla="*/ 36 w 3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36" h="13">
                <a:moveTo>
                  <a:pt x="36" y="11"/>
                </a:moveTo>
                <a:lnTo>
                  <a:pt x="14" y="0"/>
                </a:lnTo>
                <a:lnTo>
                  <a:pt x="0" y="13"/>
                </a:lnTo>
                <a:lnTo>
                  <a:pt x="12" y="6"/>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68" name="Freeform 94"/>
          <p:cNvSpPr>
            <a:spLocks/>
          </p:cNvSpPr>
          <p:nvPr/>
        </p:nvSpPr>
        <p:spPr bwMode="auto">
          <a:xfrm>
            <a:off x="10360502" y="3657600"/>
            <a:ext cx="1513023" cy="1716088"/>
          </a:xfrm>
          <a:custGeom>
            <a:avLst/>
            <a:gdLst>
              <a:gd name="T0" fmla="*/ 2147483647 w 2238"/>
              <a:gd name="T1" fmla="*/ 2147483647 h 3024"/>
              <a:gd name="T2" fmla="*/ 2147483647 w 2238"/>
              <a:gd name="T3" fmla="*/ 2147483647 h 3024"/>
              <a:gd name="T4" fmla="*/ 2147483647 w 2238"/>
              <a:gd name="T5" fmla="*/ 2147483647 h 3024"/>
              <a:gd name="T6" fmla="*/ 2147483647 w 2238"/>
              <a:gd name="T7" fmla="*/ 2147483647 h 3024"/>
              <a:gd name="T8" fmla="*/ 2147483647 w 2238"/>
              <a:gd name="T9" fmla="*/ 0 h 3024"/>
              <a:gd name="T10" fmla="*/ 2147483647 w 2238"/>
              <a:gd name="T11" fmla="*/ 0 h 3024"/>
              <a:gd name="T12" fmla="*/ 2147483647 w 2238"/>
              <a:gd name="T13" fmla="*/ 0 h 3024"/>
              <a:gd name="T14" fmla="*/ 0 w 2238"/>
              <a:gd name="T15" fmla="*/ 2147483647 h 3024"/>
              <a:gd name="T16" fmla="*/ 0 w 2238"/>
              <a:gd name="T17" fmla="*/ 2147483647 h 3024"/>
              <a:gd name="T18" fmla="*/ 0 w 2238"/>
              <a:gd name="T19" fmla="*/ 2147483647 h 3024"/>
              <a:gd name="T20" fmla="*/ 2147483647 w 2238"/>
              <a:gd name="T21" fmla="*/ 2147483647 h 3024"/>
              <a:gd name="T22" fmla="*/ 2147483647 w 2238"/>
              <a:gd name="T23" fmla="*/ 2147483647 h 3024"/>
              <a:gd name="T24" fmla="*/ 2147483647 w 2238"/>
              <a:gd name="T25" fmla="*/ 2147483647 h 30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8"/>
              <a:gd name="T40" fmla="*/ 0 h 3024"/>
              <a:gd name="T41" fmla="*/ 2238 w 2238"/>
              <a:gd name="T42" fmla="*/ 3024 h 30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8" h="3024">
                <a:moveTo>
                  <a:pt x="1935" y="3024"/>
                </a:moveTo>
                <a:cubicBezTo>
                  <a:pt x="2102" y="3024"/>
                  <a:pt x="2238" y="2889"/>
                  <a:pt x="2238" y="2722"/>
                </a:cubicBezTo>
                <a:lnTo>
                  <a:pt x="2238" y="303"/>
                </a:lnTo>
                <a:cubicBezTo>
                  <a:pt x="2238" y="136"/>
                  <a:pt x="2102" y="0"/>
                  <a:pt x="1935" y="0"/>
                </a:cubicBezTo>
                <a:lnTo>
                  <a:pt x="302" y="0"/>
                </a:lnTo>
                <a:cubicBezTo>
                  <a:pt x="135" y="0"/>
                  <a:pt x="0" y="136"/>
                  <a:pt x="0" y="303"/>
                </a:cubicBezTo>
                <a:lnTo>
                  <a:pt x="0" y="2722"/>
                </a:lnTo>
                <a:cubicBezTo>
                  <a:pt x="0" y="2889"/>
                  <a:pt x="135" y="3024"/>
                  <a:pt x="302" y="3024"/>
                </a:cubicBezTo>
                <a:lnTo>
                  <a:pt x="1935" y="3024"/>
                </a:lnTo>
                <a:close/>
              </a:path>
            </a:pathLst>
          </a:custGeom>
          <a:solidFill>
            <a:srgbClr val="00FFFF"/>
          </a:solidFill>
          <a:ln w="0">
            <a:solidFill>
              <a:srgbClr val="000000"/>
            </a:solidFill>
            <a:round/>
            <a:headEnd/>
            <a:tailEnd/>
          </a:ln>
        </p:spPr>
        <p:txBody>
          <a:bodyPr/>
          <a:lstStyle/>
          <a:p>
            <a:endParaRPr lang="en-US"/>
          </a:p>
        </p:txBody>
      </p:sp>
      <p:sp>
        <p:nvSpPr>
          <p:cNvPr id="33869" name="Freeform 95"/>
          <p:cNvSpPr>
            <a:spLocks/>
          </p:cNvSpPr>
          <p:nvPr/>
        </p:nvSpPr>
        <p:spPr bwMode="auto">
          <a:xfrm>
            <a:off x="10354154" y="3678239"/>
            <a:ext cx="1513022" cy="1716087"/>
          </a:xfrm>
          <a:custGeom>
            <a:avLst/>
            <a:gdLst>
              <a:gd name="T0" fmla="*/ 2147483647 w 2238"/>
              <a:gd name="T1" fmla="*/ 2147483647 h 3024"/>
              <a:gd name="T2" fmla="*/ 2147483647 w 2238"/>
              <a:gd name="T3" fmla="*/ 2147483647 h 3024"/>
              <a:gd name="T4" fmla="*/ 2147483647 w 2238"/>
              <a:gd name="T5" fmla="*/ 2147483647 h 3024"/>
              <a:gd name="T6" fmla="*/ 2147483647 w 2238"/>
              <a:gd name="T7" fmla="*/ 2147483647 h 3024"/>
              <a:gd name="T8" fmla="*/ 2147483647 w 2238"/>
              <a:gd name="T9" fmla="*/ 0 h 3024"/>
              <a:gd name="T10" fmla="*/ 2147483647 w 2238"/>
              <a:gd name="T11" fmla="*/ 0 h 3024"/>
              <a:gd name="T12" fmla="*/ 2147483647 w 2238"/>
              <a:gd name="T13" fmla="*/ 0 h 3024"/>
              <a:gd name="T14" fmla="*/ 0 w 2238"/>
              <a:gd name="T15" fmla="*/ 2147483647 h 3024"/>
              <a:gd name="T16" fmla="*/ 0 w 2238"/>
              <a:gd name="T17" fmla="*/ 2147483647 h 3024"/>
              <a:gd name="T18" fmla="*/ 0 w 2238"/>
              <a:gd name="T19" fmla="*/ 2147483647 h 3024"/>
              <a:gd name="T20" fmla="*/ 2147483647 w 2238"/>
              <a:gd name="T21" fmla="*/ 2147483647 h 3024"/>
              <a:gd name="T22" fmla="*/ 2147483647 w 2238"/>
              <a:gd name="T23" fmla="*/ 2147483647 h 3024"/>
              <a:gd name="T24" fmla="*/ 2147483647 w 2238"/>
              <a:gd name="T25" fmla="*/ 2147483647 h 30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8"/>
              <a:gd name="T40" fmla="*/ 0 h 3024"/>
              <a:gd name="T41" fmla="*/ 2238 w 2238"/>
              <a:gd name="T42" fmla="*/ 3024 h 30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8" h="3024">
                <a:moveTo>
                  <a:pt x="1935" y="3024"/>
                </a:moveTo>
                <a:cubicBezTo>
                  <a:pt x="2102" y="3024"/>
                  <a:pt x="2238" y="2889"/>
                  <a:pt x="2238" y="2722"/>
                </a:cubicBezTo>
                <a:lnTo>
                  <a:pt x="2238" y="303"/>
                </a:lnTo>
                <a:cubicBezTo>
                  <a:pt x="2238" y="136"/>
                  <a:pt x="2102" y="0"/>
                  <a:pt x="1935" y="0"/>
                </a:cubicBezTo>
                <a:lnTo>
                  <a:pt x="302" y="0"/>
                </a:lnTo>
                <a:cubicBezTo>
                  <a:pt x="135" y="0"/>
                  <a:pt x="0" y="136"/>
                  <a:pt x="0" y="303"/>
                </a:cubicBezTo>
                <a:lnTo>
                  <a:pt x="0" y="2722"/>
                </a:lnTo>
                <a:cubicBezTo>
                  <a:pt x="0" y="2889"/>
                  <a:pt x="135" y="3024"/>
                  <a:pt x="302" y="3024"/>
                </a:cubicBezTo>
                <a:lnTo>
                  <a:pt x="1935" y="3024"/>
                </a:lnTo>
                <a:close/>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70" name="Rectangle 96"/>
          <p:cNvSpPr>
            <a:spLocks noChangeArrowheads="1"/>
          </p:cNvSpPr>
          <p:nvPr/>
        </p:nvSpPr>
        <p:spPr bwMode="auto">
          <a:xfrm>
            <a:off x="10559416" y="3684588"/>
            <a:ext cx="80150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993300"/>
                </a:solidFill>
                <a:latin typeface="Arial" pitchFamily="34" charset="0"/>
              </a:rPr>
              <a:t>Java Heap </a:t>
            </a:r>
            <a:endParaRPr lang="en-US" altLang="en-US" sz="2000" i="1">
              <a:solidFill>
                <a:schemeClr val="tx1"/>
              </a:solidFill>
            </a:endParaRPr>
          </a:p>
        </p:txBody>
      </p:sp>
      <p:sp>
        <p:nvSpPr>
          <p:cNvPr id="33871" name="Rectangle 97"/>
          <p:cNvSpPr>
            <a:spLocks noChangeArrowheads="1"/>
          </p:cNvSpPr>
          <p:nvPr/>
        </p:nvSpPr>
        <p:spPr bwMode="auto">
          <a:xfrm>
            <a:off x="10730823" y="3865563"/>
            <a:ext cx="4520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993300"/>
                </a:solidFill>
                <a:latin typeface="Arial" pitchFamily="34" charset="0"/>
              </a:rPr>
              <a:t>Space</a:t>
            </a:r>
            <a:endParaRPr lang="en-US" altLang="en-US" sz="2000" i="1">
              <a:solidFill>
                <a:schemeClr val="tx1"/>
              </a:solidFill>
            </a:endParaRPr>
          </a:p>
        </p:txBody>
      </p:sp>
      <p:sp>
        <p:nvSpPr>
          <p:cNvPr id="33872" name="Freeform 98"/>
          <p:cNvSpPr>
            <a:spLocks/>
          </p:cNvSpPr>
          <p:nvPr/>
        </p:nvSpPr>
        <p:spPr bwMode="auto">
          <a:xfrm>
            <a:off x="10559416" y="4237038"/>
            <a:ext cx="1102497" cy="925512"/>
          </a:xfrm>
          <a:custGeom>
            <a:avLst/>
            <a:gdLst>
              <a:gd name="T0" fmla="*/ 0 w 1633"/>
              <a:gd name="T1" fmla="*/ 2147483647 h 1633"/>
              <a:gd name="T2" fmla="*/ 2147483647 w 1633"/>
              <a:gd name="T3" fmla="*/ 0 h 1633"/>
              <a:gd name="T4" fmla="*/ 2147483647 w 1633"/>
              <a:gd name="T5" fmla="*/ 2147483647 h 1633"/>
              <a:gd name="T6" fmla="*/ 2147483647 w 1633"/>
              <a:gd name="T7" fmla="*/ 2147483647 h 1633"/>
              <a:gd name="T8" fmla="*/ 2147483647 w 1633"/>
              <a:gd name="T9" fmla="*/ 2147483647 h 1633"/>
              <a:gd name="T10" fmla="*/ 0 w 1633"/>
              <a:gd name="T11" fmla="*/ 2147483647 h 1633"/>
              <a:gd name="T12" fmla="*/ 0 60000 65536"/>
              <a:gd name="T13" fmla="*/ 0 60000 65536"/>
              <a:gd name="T14" fmla="*/ 0 60000 65536"/>
              <a:gd name="T15" fmla="*/ 0 60000 65536"/>
              <a:gd name="T16" fmla="*/ 0 60000 65536"/>
              <a:gd name="T17" fmla="*/ 0 60000 65536"/>
              <a:gd name="T18" fmla="*/ 0 w 1633"/>
              <a:gd name="T19" fmla="*/ 0 h 1633"/>
              <a:gd name="T20" fmla="*/ 1633 w 1633"/>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1633" h="1633">
                <a:moveTo>
                  <a:pt x="0" y="816"/>
                </a:moveTo>
                <a:cubicBezTo>
                  <a:pt x="0" y="365"/>
                  <a:pt x="366" y="0"/>
                  <a:pt x="817" y="0"/>
                </a:cubicBezTo>
                <a:cubicBezTo>
                  <a:pt x="1268" y="0"/>
                  <a:pt x="1633" y="365"/>
                  <a:pt x="1633" y="816"/>
                </a:cubicBezTo>
                <a:cubicBezTo>
                  <a:pt x="1633" y="816"/>
                  <a:pt x="1633" y="816"/>
                  <a:pt x="1633" y="816"/>
                </a:cubicBezTo>
                <a:cubicBezTo>
                  <a:pt x="1633" y="1267"/>
                  <a:pt x="1268" y="1633"/>
                  <a:pt x="817" y="1633"/>
                </a:cubicBezTo>
                <a:cubicBezTo>
                  <a:pt x="366" y="1633"/>
                  <a:pt x="0" y="1267"/>
                  <a:pt x="0" y="816"/>
                </a:cubicBezTo>
              </a:path>
            </a:pathLst>
          </a:custGeom>
          <a:solidFill>
            <a:srgbClr val="00FF00"/>
          </a:solidFill>
          <a:ln w="0">
            <a:solidFill>
              <a:srgbClr val="000000"/>
            </a:solidFill>
            <a:round/>
            <a:headEnd/>
            <a:tailEnd/>
          </a:ln>
        </p:spPr>
        <p:txBody>
          <a:bodyPr/>
          <a:lstStyle/>
          <a:p>
            <a:endParaRPr lang="en-US"/>
          </a:p>
        </p:txBody>
      </p:sp>
      <p:sp>
        <p:nvSpPr>
          <p:cNvPr id="33873" name="Freeform 99"/>
          <p:cNvSpPr>
            <a:spLocks/>
          </p:cNvSpPr>
          <p:nvPr/>
        </p:nvSpPr>
        <p:spPr bwMode="auto">
          <a:xfrm>
            <a:off x="10559416" y="4237038"/>
            <a:ext cx="1102497" cy="925512"/>
          </a:xfrm>
          <a:custGeom>
            <a:avLst/>
            <a:gdLst>
              <a:gd name="T0" fmla="*/ 0 w 521"/>
              <a:gd name="T1" fmla="*/ 2147483647 h 583"/>
              <a:gd name="T2" fmla="*/ 2147483647 w 521"/>
              <a:gd name="T3" fmla="*/ 0 h 583"/>
              <a:gd name="T4" fmla="*/ 2147483647 w 521"/>
              <a:gd name="T5" fmla="*/ 2147483647 h 583"/>
              <a:gd name="T6" fmla="*/ 2147483647 w 521"/>
              <a:gd name="T7" fmla="*/ 2147483647 h 583"/>
              <a:gd name="T8" fmla="*/ 2147483647 w 521"/>
              <a:gd name="T9" fmla="*/ 2147483647 h 583"/>
              <a:gd name="T10" fmla="*/ 0 w 521"/>
              <a:gd name="T11" fmla="*/ 2147483647 h 583"/>
              <a:gd name="T12" fmla="*/ 0 60000 65536"/>
              <a:gd name="T13" fmla="*/ 0 60000 65536"/>
              <a:gd name="T14" fmla="*/ 0 60000 65536"/>
              <a:gd name="T15" fmla="*/ 0 60000 65536"/>
              <a:gd name="T16" fmla="*/ 0 60000 65536"/>
              <a:gd name="T17" fmla="*/ 0 60000 65536"/>
              <a:gd name="T18" fmla="*/ 0 w 521"/>
              <a:gd name="T19" fmla="*/ 0 h 583"/>
              <a:gd name="T20" fmla="*/ 521 w 521"/>
              <a:gd name="T21" fmla="*/ 583 h 583"/>
            </a:gdLst>
            <a:ahLst/>
            <a:cxnLst>
              <a:cxn ang="T12">
                <a:pos x="T0" y="T1"/>
              </a:cxn>
              <a:cxn ang="T13">
                <a:pos x="T2" y="T3"/>
              </a:cxn>
              <a:cxn ang="T14">
                <a:pos x="T4" y="T5"/>
              </a:cxn>
              <a:cxn ang="T15">
                <a:pos x="T6" y="T7"/>
              </a:cxn>
              <a:cxn ang="T16">
                <a:pos x="T8" y="T9"/>
              </a:cxn>
              <a:cxn ang="T17">
                <a:pos x="T10" y="T11"/>
              </a:cxn>
            </a:cxnLst>
            <a:rect l="T18" t="T19" r="T20" b="T21"/>
            <a:pathLst>
              <a:path w="521" h="583">
                <a:moveTo>
                  <a:pt x="0" y="291"/>
                </a:moveTo>
                <a:cubicBezTo>
                  <a:pt x="0" y="130"/>
                  <a:pt x="116" y="0"/>
                  <a:pt x="260" y="0"/>
                </a:cubicBezTo>
                <a:cubicBezTo>
                  <a:pt x="404" y="0"/>
                  <a:pt x="521" y="130"/>
                  <a:pt x="521" y="291"/>
                </a:cubicBezTo>
                <a:cubicBezTo>
                  <a:pt x="521" y="291"/>
                  <a:pt x="521" y="291"/>
                  <a:pt x="521" y="291"/>
                </a:cubicBezTo>
                <a:cubicBezTo>
                  <a:pt x="521" y="453"/>
                  <a:pt x="404" y="583"/>
                  <a:pt x="260" y="583"/>
                </a:cubicBezTo>
                <a:cubicBezTo>
                  <a:pt x="116" y="583"/>
                  <a:pt x="0" y="453"/>
                  <a:pt x="0" y="29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74" name="Rectangle 100"/>
          <p:cNvSpPr>
            <a:spLocks noChangeArrowheads="1"/>
          </p:cNvSpPr>
          <p:nvPr/>
        </p:nvSpPr>
        <p:spPr bwMode="auto">
          <a:xfrm>
            <a:off x="10766795" y="4343401"/>
            <a:ext cx="48731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900" b="1">
                <a:solidFill>
                  <a:srgbClr val="000000"/>
                </a:solidFill>
                <a:latin typeface="Arial" pitchFamily="34" charset="0"/>
              </a:rPr>
              <a:t>Elephant</a:t>
            </a:r>
            <a:endParaRPr lang="en-US" altLang="en-US" sz="2000" i="1">
              <a:solidFill>
                <a:schemeClr val="tx1"/>
              </a:solidFill>
            </a:endParaRPr>
          </a:p>
        </p:txBody>
      </p:sp>
      <p:sp>
        <p:nvSpPr>
          <p:cNvPr id="33875" name="Line 102"/>
          <p:cNvSpPr>
            <a:spLocks noChangeShapeType="1"/>
          </p:cNvSpPr>
          <p:nvPr/>
        </p:nvSpPr>
        <p:spPr bwMode="auto">
          <a:xfrm flipV="1">
            <a:off x="9446339" y="4876800"/>
            <a:ext cx="142203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3876" name="Oval 104"/>
          <p:cNvSpPr>
            <a:spLocks noChangeArrowheads="1"/>
          </p:cNvSpPr>
          <p:nvPr/>
        </p:nvSpPr>
        <p:spPr bwMode="auto">
          <a:xfrm>
            <a:off x="10766795" y="4443085"/>
            <a:ext cx="711015" cy="5626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i="1">
              <a:solidFill>
                <a:schemeClr val="tx1"/>
              </a:solidFill>
            </a:endParaRPr>
          </a:p>
        </p:txBody>
      </p:sp>
      <p:sp>
        <p:nvSpPr>
          <p:cNvPr id="33877" name="Rectangle 105"/>
          <p:cNvSpPr>
            <a:spLocks noChangeArrowheads="1"/>
          </p:cNvSpPr>
          <p:nvPr/>
        </p:nvSpPr>
        <p:spPr bwMode="auto">
          <a:xfrm>
            <a:off x="10868369" y="4648201"/>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900" b="1">
                <a:solidFill>
                  <a:srgbClr val="000000"/>
                </a:solidFill>
                <a:latin typeface="Arial" pitchFamily="34" charset="0"/>
              </a:rPr>
              <a:t>Animal</a:t>
            </a:r>
            <a:endParaRPr lang="en-US" altLang="en-US" sz="2000" i="1">
              <a:solidFill>
                <a:schemeClr val="tx1"/>
              </a:solidFill>
            </a:endParaRPr>
          </a:p>
        </p:txBody>
      </p:sp>
      <p:grpSp>
        <p:nvGrpSpPr>
          <p:cNvPr id="33878" name="Group 160"/>
          <p:cNvGrpSpPr>
            <a:grpSpLocks/>
          </p:cNvGrpSpPr>
          <p:nvPr/>
        </p:nvGrpSpPr>
        <p:grpSpPr bwMode="auto">
          <a:xfrm>
            <a:off x="6399133" y="3948114"/>
            <a:ext cx="1422030" cy="1538288"/>
            <a:chOff x="2640" y="2487"/>
            <a:chExt cx="672" cy="969"/>
          </a:xfrm>
        </p:grpSpPr>
        <p:sp>
          <p:nvSpPr>
            <p:cNvPr id="33879" name="Oval 151"/>
            <p:cNvSpPr>
              <a:spLocks noChangeArrowheads="1"/>
            </p:cNvSpPr>
            <p:nvPr/>
          </p:nvSpPr>
          <p:spPr bwMode="auto">
            <a:xfrm>
              <a:off x="2640" y="2487"/>
              <a:ext cx="624" cy="354"/>
            </a:xfrm>
            <a:prstGeom prst="ellipse">
              <a:avLst/>
            </a:prstGeom>
            <a:solidFill>
              <a:srgbClr val="FF00FF"/>
            </a:solidFill>
            <a:ln w="9525">
              <a:solidFill>
                <a:schemeClr val="tx1"/>
              </a:solidFill>
              <a:round/>
              <a:headEnd/>
              <a:tailEnd/>
            </a:ln>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i="1">
                <a:solidFill>
                  <a:schemeClr val="tx1"/>
                </a:solidFill>
              </a:endParaRPr>
            </a:p>
          </p:txBody>
        </p:sp>
        <p:sp>
          <p:nvSpPr>
            <p:cNvPr id="33880" name="Freeform 150"/>
            <p:cNvSpPr>
              <a:spLocks/>
            </p:cNvSpPr>
            <p:nvPr/>
          </p:nvSpPr>
          <p:spPr bwMode="auto">
            <a:xfrm>
              <a:off x="2640" y="3024"/>
              <a:ext cx="672" cy="432"/>
            </a:xfrm>
            <a:custGeom>
              <a:avLst/>
              <a:gdLst>
                <a:gd name="T0" fmla="*/ 0 w 1633"/>
                <a:gd name="T1" fmla="*/ 0 h 1633"/>
                <a:gd name="T2" fmla="*/ 1 w 1633"/>
                <a:gd name="T3" fmla="*/ 0 h 1633"/>
                <a:gd name="T4" fmla="*/ 1 w 1633"/>
                <a:gd name="T5" fmla="*/ 0 h 1633"/>
                <a:gd name="T6" fmla="*/ 1 w 1633"/>
                <a:gd name="T7" fmla="*/ 0 h 1633"/>
                <a:gd name="T8" fmla="*/ 1 w 1633"/>
                <a:gd name="T9" fmla="*/ 0 h 1633"/>
                <a:gd name="T10" fmla="*/ 0 w 1633"/>
                <a:gd name="T11" fmla="*/ 0 h 1633"/>
                <a:gd name="T12" fmla="*/ 0 60000 65536"/>
                <a:gd name="T13" fmla="*/ 0 60000 65536"/>
                <a:gd name="T14" fmla="*/ 0 60000 65536"/>
                <a:gd name="T15" fmla="*/ 0 60000 65536"/>
                <a:gd name="T16" fmla="*/ 0 60000 65536"/>
                <a:gd name="T17" fmla="*/ 0 60000 65536"/>
                <a:gd name="T18" fmla="*/ 0 w 1633"/>
                <a:gd name="T19" fmla="*/ 0 h 1633"/>
                <a:gd name="T20" fmla="*/ 1633 w 1633"/>
                <a:gd name="T21" fmla="*/ 1633 h 1633"/>
              </a:gdLst>
              <a:ahLst/>
              <a:cxnLst>
                <a:cxn ang="T12">
                  <a:pos x="T0" y="T1"/>
                </a:cxn>
                <a:cxn ang="T13">
                  <a:pos x="T2" y="T3"/>
                </a:cxn>
                <a:cxn ang="T14">
                  <a:pos x="T4" y="T5"/>
                </a:cxn>
                <a:cxn ang="T15">
                  <a:pos x="T6" y="T7"/>
                </a:cxn>
                <a:cxn ang="T16">
                  <a:pos x="T8" y="T9"/>
                </a:cxn>
                <a:cxn ang="T17">
                  <a:pos x="T10" y="T11"/>
                </a:cxn>
              </a:cxnLst>
              <a:rect l="T18" t="T19" r="T20" b="T21"/>
              <a:pathLst>
                <a:path w="1633" h="1633">
                  <a:moveTo>
                    <a:pt x="0" y="816"/>
                  </a:moveTo>
                  <a:cubicBezTo>
                    <a:pt x="0" y="365"/>
                    <a:pt x="366" y="0"/>
                    <a:pt x="817" y="0"/>
                  </a:cubicBezTo>
                  <a:cubicBezTo>
                    <a:pt x="1268" y="0"/>
                    <a:pt x="1633" y="365"/>
                    <a:pt x="1633" y="816"/>
                  </a:cubicBezTo>
                  <a:cubicBezTo>
                    <a:pt x="1633" y="816"/>
                    <a:pt x="1633" y="816"/>
                    <a:pt x="1633" y="816"/>
                  </a:cubicBezTo>
                  <a:cubicBezTo>
                    <a:pt x="1633" y="1267"/>
                    <a:pt x="1268" y="1633"/>
                    <a:pt x="817" y="1633"/>
                  </a:cubicBezTo>
                  <a:cubicBezTo>
                    <a:pt x="366" y="1633"/>
                    <a:pt x="0" y="1267"/>
                    <a:pt x="0" y="816"/>
                  </a:cubicBezTo>
                </a:path>
              </a:pathLst>
            </a:custGeom>
            <a:solidFill>
              <a:srgbClr val="00FF00"/>
            </a:solidFill>
            <a:ln w="0">
              <a:solidFill>
                <a:srgbClr val="000000"/>
              </a:solidFill>
              <a:round/>
              <a:headEnd/>
              <a:tailEnd/>
            </a:ln>
          </p:spPr>
          <p:txBody>
            <a:bodyPr/>
            <a:lstStyle/>
            <a:p>
              <a:endParaRPr lang="en-US"/>
            </a:p>
          </p:txBody>
        </p:sp>
        <p:sp>
          <p:nvSpPr>
            <p:cNvPr id="33881" name="Rectangle 153"/>
            <p:cNvSpPr>
              <a:spLocks noChangeArrowheads="1"/>
            </p:cNvSpPr>
            <p:nvPr/>
          </p:nvSpPr>
          <p:spPr bwMode="auto">
            <a:xfrm>
              <a:off x="2832" y="2544"/>
              <a:ext cx="18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900" b="1">
                  <a:solidFill>
                    <a:srgbClr val="000000"/>
                  </a:solidFill>
                  <a:latin typeface="Arial" pitchFamily="34" charset="0"/>
                </a:rPr>
                <a:t>Animal</a:t>
              </a:r>
              <a:endParaRPr lang="en-US" altLang="en-US" sz="2000" i="1">
                <a:solidFill>
                  <a:schemeClr val="tx1"/>
                </a:solidFill>
              </a:endParaRPr>
            </a:p>
          </p:txBody>
        </p:sp>
        <p:sp>
          <p:nvSpPr>
            <p:cNvPr id="33882" name="Rectangle 154"/>
            <p:cNvSpPr>
              <a:spLocks noChangeArrowheads="1"/>
            </p:cNvSpPr>
            <p:nvPr/>
          </p:nvSpPr>
          <p:spPr bwMode="auto">
            <a:xfrm>
              <a:off x="2832" y="3072"/>
              <a:ext cx="23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900" b="1">
                  <a:solidFill>
                    <a:srgbClr val="000000"/>
                  </a:solidFill>
                  <a:latin typeface="Arial" pitchFamily="34" charset="0"/>
                </a:rPr>
                <a:t>Elephant</a:t>
              </a:r>
              <a:endParaRPr lang="en-US" altLang="en-US" sz="2000" i="1">
                <a:solidFill>
                  <a:schemeClr val="tx1"/>
                </a:solidFill>
              </a:endParaRPr>
            </a:p>
          </p:txBody>
        </p:sp>
        <p:sp>
          <p:nvSpPr>
            <p:cNvPr id="33883" name="Line 155"/>
            <p:cNvSpPr>
              <a:spLocks noChangeShapeType="1"/>
            </p:cNvSpPr>
            <p:nvPr/>
          </p:nvSpPr>
          <p:spPr bwMode="auto">
            <a:xfrm flipV="1">
              <a:off x="2976" y="283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3884" name="Rectangle 158"/>
            <p:cNvSpPr>
              <a:spLocks noChangeArrowheads="1"/>
            </p:cNvSpPr>
            <p:nvPr/>
          </p:nvSpPr>
          <p:spPr bwMode="auto">
            <a:xfrm>
              <a:off x="2832" y="2640"/>
              <a:ext cx="25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900" b="1">
                  <a:solidFill>
                    <a:srgbClr val="000000"/>
                  </a:solidFill>
                  <a:latin typeface="Arial" pitchFamily="34" charset="0"/>
                </a:rPr>
                <a:t>- Method1</a:t>
              </a:r>
              <a:endParaRPr lang="en-US" altLang="en-US" sz="2000" i="1">
                <a:solidFill>
                  <a:schemeClr val="tx1"/>
                </a:solidFill>
              </a:endParaRPr>
            </a:p>
          </p:txBody>
        </p:sp>
        <p:sp>
          <p:nvSpPr>
            <p:cNvPr id="33885" name="Rectangle 159"/>
            <p:cNvSpPr>
              <a:spLocks noChangeArrowheads="1"/>
            </p:cNvSpPr>
            <p:nvPr/>
          </p:nvSpPr>
          <p:spPr bwMode="auto">
            <a:xfrm>
              <a:off x="2880" y="3168"/>
              <a:ext cx="2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Char char="-"/>
              </a:pPr>
              <a:r>
                <a:rPr lang="en-US" altLang="en-US" sz="900" b="1">
                  <a:solidFill>
                    <a:srgbClr val="000000"/>
                  </a:solidFill>
                  <a:latin typeface="Arial" pitchFamily="34" charset="0"/>
                </a:rPr>
                <a:t>Method1 </a:t>
              </a:r>
            </a:p>
            <a:p>
              <a:pPr eaLnBrk="1" hangingPunct="1">
                <a:lnSpc>
                  <a:spcPct val="100000"/>
                </a:lnSpc>
                <a:spcBef>
                  <a:spcPct val="0"/>
                </a:spcBef>
                <a:buClrTx/>
                <a:buSzTx/>
                <a:buFontTx/>
                <a:buChar char="-"/>
              </a:pPr>
              <a:r>
                <a:rPr lang="en-US" altLang="en-US" sz="900" b="1">
                  <a:solidFill>
                    <a:srgbClr val="000000"/>
                  </a:solidFill>
                  <a:latin typeface="Arial" pitchFamily="34" charset="0"/>
                </a:rPr>
                <a:t>Method2</a:t>
              </a:r>
              <a:endParaRPr lang="en-US" altLang="en-US" sz="2000" i="1">
                <a:solidFill>
                  <a:schemeClr val="tx1"/>
                </a:solidFill>
              </a:endParaRPr>
            </a:p>
          </p:txBody>
        </p:sp>
      </p:grpSp>
    </p:spTree>
    <p:extLst>
      <p:ext uri="{BB962C8B-B14F-4D97-AF65-F5344CB8AC3E}">
        <p14:creationId xmlns:p14="http://schemas.microsoft.com/office/powerpoint/2010/main" val="126048458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07868" y="457200"/>
            <a:ext cx="11283128" cy="501650"/>
          </a:xfrm>
        </p:spPr>
        <p:txBody>
          <a:bodyPr/>
          <a:lstStyle/>
          <a:p>
            <a:r>
              <a:rPr lang="en-US" altLang="en-US" smtClean="0"/>
              <a:t>What is the advantage?</a:t>
            </a:r>
          </a:p>
        </p:txBody>
      </p:sp>
      <p:sp>
        <p:nvSpPr>
          <p:cNvPr id="34819" name="Rectangle 3"/>
          <p:cNvSpPr>
            <a:spLocks noGrp="1" noChangeArrowheads="1"/>
          </p:cNvSpPr>
          <p:nvPr>
            <p:ph type="body" sz="half" idx="1"/>
          </p:nvPr>
        </p:nvSpPr>
        <p:spPr>
          <a:xfrm>
            <a:off x="507868" y="914400"/>
            <a:ext cx="6602280" cy="4889500"/>
          </a:xfrm>
          <a:noFill/>
        </p:spPr>
        <p:txBody>
          <a:bodyPr/>
          <a:lstStyle/>
          <a:p>
            <a:pPr lvl="1" algn="just">
              <a:buFont typeface="Wingdings" panose="05000000000000000000" pitchFamily="2" charset="2"/>
              <a:buNone/>
            </a:pPr>
            <a:endParaRPr lang="en-US" altLang="en-US" smtClean="0"/>
          </a:p>
          <a:p>
            <a:pPr algn="just">
              <a:lnSpc>
                <a:spcPct val="100000"/>
              </a:lnSpc>
            </a:pPr>
            <a:r>
              <a:rPr lang="en-US" altLang="en-US" smtClean="0"/>
              <a:t>This helps to make </a:t>
            </a:r>
          </a:p>
          <a:p>
            <a:pPr lvl="1" algn="just">
              <a:lnSpc>
                <a:spcPct val="100000"/>
              </a:lnSpc>
            </a:pPr>
            <a:r>
              <a:rPr lang="en-US" altLang="en-US" smtClean="0"/>
              <a:t>Polymorphic arrays, arguments and return types.</a:t>
            </a:r>
          </a:p>
          <a:p>
            <a:pPr lvl="1" algn="just">
              <a:lnSpc>
                <a:spcPct val="100000"/>
              </a:lnSpc>
            </a:pPr>
            <a:r>
              <a:rPr lang="en-US" altLang="en-US" smtClean="0"/>
              <a:t>For ex. Lunch time for Animals.</a:t>
            </a:r>
          </a:p>
          <a:p>
            <a:pPr algn="just">
              <a:buFont typeface="Wingdings" panose="05000000000000000000" pitchFamily="2" charset="2"/>
              <a:buNone/>
            </a:pPr>
            <a:endParaRPr lang="en-US" altLang="en-US" smtClean="0"/>
          </a:p>
          <a:p>
            <a:pPr lvl="1" algn="just"/>
            <a:endParaRPr lang="en-US" altLang="en-US" smtClean="0"/>
          </a:p>
        </p:txBody>
      </p:sp>
      <p:sp>
        <p:nvSpPr>
          <p:cNvPr id="34820" name="AutoShape 6"/>
          <p:cNvSpPr>
            <a:spLocks noChangeArrowheads="1"/>
          </p:cNvSpPr>
          <p:nvPr/>
        </p:nvSpPr>
        <p:spPr bwMode="auto">
          <a:xfrm>
            <a:off x="5688118" y="2133600"/>
            <a:ext cx="6094413" cy="41910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tIns="45714" rIns="91429" bIns="45714"/>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20000"/>
              </a:lnSpc>
              <a:spcBef>
                <a:spcPct val="20000"/>
              </a:spcBef>
              <a:buClr>
                <a:schemeClr val="accent1"/>
              </a:buClr>
              <a:buSzTx/>
              <a:buFont typeface="Wingdings" pitchFamily="2" charset="2"/>
              <a:buNone/>
            </a:pPr>
            <a:r>
              <a:rPr lang="en-US" altLang="en-US" sz="1400">
                <a:solidFill>
                  <a:srgbClr val="4D4D4D"/>
                </a:solidFill>
              </a:rPr>
              <a:t>Animal[] animals = new Animal[6];</a:t>
            </a:r>
          </a:p>
          <a:p>
            <a:pPr>
              <a:lnSpc>
                <a:spcPct val="120000"/>
              </a:lnSpc>
              <a:spcBef>
                <a:spcPct val="20000"/>
              </a:spcBef>
              <a:buClr>
                <a:schemeClr val="accent1"/>
              </a:buClr>
              <a:buSzTx/>
              <a:buFont typeface="Wingdings" pitchFamily="2" charset="2"/>
              <a:buNone/>
            </a:pPr>
            <a:r>
              <a:rPr lang="en-US" altLang="en-US" sz="1400">
                <a:solidFill>
                  <a:srgbClr val="4D4D4D"/>
                </a:solidFill>
              </a:rPr>
              <a:t>animals[0] = new Lion();</a:t>
            </a:r>
          </a:p>
          <a:p>
            <a:pPr>
              <a:lnSpc>
                <a:spcPct val="120000"/>
              </a:lnSpc>
              <a:spcBef>
                <a:spcPct val="20000"/>
              </a:spcBef>
              <a:buClr>
                <a:schemeClr val="accent1"/>
              </a:buClr>
              <a:buSzTx/>
              <a:buFont typeface="Wingdings" pitchFamily="2" charset="2"/>
              <a:buNone/>
            </a:pPr>
            <a:r>
              <a:rPr lang="en-US" altLang="en-US" sz="1400">
                <a:solidFill>
                  <a:srgbClr val="4D4D4D"/>
                </a:solidFill>
              </a:rPr>
              <a:t>animals[1] = new Tiger();</a:t>
            </a:r>
          </a:p>
          <a:p>
            <a:pPr>
              <a:lnSpc>
                <a:spcPct val="120000"/>
              </a:lnSpc>
              <a:spcBef>
                <a:spcPct val="20000"/>
              </a:spcBef>
              <a:buClr>
                <a:schemeClr val="accent1"/>
              </a:buClr>
              <a:buSzTx/>
              <a:buFont typeface="Wingdings" pitchFamily="2" charset="2"/>
              <a:buNone/>
            </a:pPr>
            <a:r>
              <a:rPr lang="en-US" altLang="en-US" sz="1400">
                <a:solidFill>
                  <a:srgbClr val="4D4D4D"/>
                </a:solidFill>
              </a:rPr>
              <a:t>animals[2] = new Dog();</a:t>
            </a:r>
          </a:p>
          <a:p>
            <a:pPr>
              <a:lnSpc>
                <a:spcPct val="120000"/>
              </a:lnSpc>
              <a:spcBef>
                <a:spcPct val="20000"/>
              </a:spcBef>
              <a:buClr>
                <a:schemeClr val="accent1"/>
              </a:buClr>
              <a:buSzTx/>
              <a:buFont typeface="Wingdings" pitchFamily="2" charset="2"/>
              <a:buNone/>
            </a:pPr>
            <a:r>
              <a:rPr lang="en-US" altLang="en-US" sz="1400">
                <a:solidFill>
                  <a:srgbClr val="4D4D4D"/>
                </a:solidFill>
              </a:rPr>
              <a:t>animals[3] = new Cat();</a:t>
            </a:r>
          </a:p>
          <a:p>
            <a:pPr>
              <a:lnSpc>
                <a:spcPct val="120000"/>
              </a:lnSpc>
              <a:spcBef>
                <a:spcPct val="20000"/>
              </a:spcBef>
              <a:buClr>
                <a:schemeClr val="accent1"/>
              </a:buClr>
              <a:buSzTx/>
              <a:buFont typeface="Wingdings" pitchFamily="2" charset="2"/>
              <a:buNone/>
            </a:pPr>
            <a:r>
              <a:rPr lang="en-US" altLang="en-US" sz="1400">
                <a:solidFill>
                  <a:srgbClr val="4D4D4D"/>
                </a:solidFill>
              </a:rPr>
              <a:t>animals[4] = new Elephant();</a:t>
            </a:r>
          </a:p>
          <a:p>
            <a:pPr>
              <a:lnSpc>
                <a:spcPct val="120000"/>
              </a:lnSpc>
              <a:spcBef>
                <a:spcPct val="20000"/>
              </a:spcBef>
              <a:buClr>
                <a:schemeClr val="accent1"/>
              </a:buClr>
              <a:buSzTx/>
              <a:buFont typeface="Wingdings" pitchFamily="2" charset="2"/>
              <a:buNone/>
            </a:pPr>
            <a:r>
              <a:rPr lang="en-US" altLang="en-US" sz="1400">
                <a:solidFill>
                  <a:srgbClr val="4D4D4D"/>
                </a:solidFill>
              </a:rPr>
              <a:t>animals[5] = new Deer();</a:t>
            </a:r>
          </a:p>
          <a:p>
            <a:pPr>
              <a:lnSpc>
                <a:spcPct val="120000"/>
              </a:lnSpc>
              <a:spcBef>
                <a:spcPct val="20000"/>
              </a:spcBef>
              <a:buClr>
                <a:schemeClr val="accent1"/>
              </a:buClr>
              <a:buSzTx/>
              <a:buFont typeface="Wingdings" pitchFamily="2" charset="2"/>
              <a:buNone/>
            </a:pPr>
            <a:endParaRPr lang="en-US" altLang="en-US" sz="1400">
              <a:solidFill>
                <a:srgbClr val="4D4D4D"/>
              </a:solidFill>
            </a:endParaRPr>
          </a:p>
          <a:p>
            <a:pPr>
              <a:lnSpc>
                <a:spcPct val="120000"/>
              </a:lnSpc>
              <a:spcBef>
                <a:spcPct val="20000"/>
              </a:spcBef>
              <a:buClr>
                <a:schemeClr val="accent1"/>
              </a:buClr>
              <a:buSzTx/>
              <a:buFont typeface="Wingdings" pitchFamily="2" charset="2"/>
              <a:buNone/>
            </a:pPr>
            <a:r>
              <a:rPr lang="en-US" altLang="en-US" sz="1400">
                <a:solidFill>
                  <a:srgbClr val="4D4D4D"/>
                </a:solidFill>
              </a:rPr>
              <a:t>for (int i=0; i &lt; animals.length; i++) { </a:t>
            </a:r>
          </a:p>
          <a:p>
            <a:pPr>
              <a:lnSpc>
                <a:spcPct val="120000"/>
              </a:lnSpc>
              <a:spcBef>
                <a:spcPct val="20000"/>
              </a:spcBef>
              <a:buClr>
                <a:schemeClr val="accent1"/>
              </a:buClr>
              <a:buSzTx/>
              <a:buFont typeface="Wingdings" pitchFamily="2" charset="2"/>
              <a:buNone/>
            </a:pPr>
            <a:r>
              <a:rPr lang="en-US" altLang="en-US" sz="1400">
                <a:solidFill>
                  <a:srgbClr val="4D4D4D"/>
                </a:solidFill>
              </a:rPr>
              <a:t>  animals[i].eat();</a:t>
            </a:r>
          </a:p>
          <a:p>
            <a:pPr>
              <a:lnSpc>
                <a:spcPct val="120000"/>
              </a:lnSpc>
              <a:spcBef>
                <a:spcPct val="20000"/>
              </a:spcBef>
              <a:buClr>
                <a:schemeClr val="accent1"/>
              </a:buClr>
              <a:buSzTx/>
              <a:buFont typeface="Wingdings" pitchFamily="2" charset="2"/>
              <a:buNone/>
            </a:pPr>
            <a:r>
              <a:rPr lang="en-US" altLang="en-US" sz="1400">
                <a:solidFill>
                  <a:srgbClr val="4D4D4D"/>
                </a:solidFill>
              </a:rPr>
              <a:t>  animals[i].roam();</a:t>
            </a:r>
          </a:p>
          <a:p>
            <a:pPr>
              <a:lnSpc>
                <a:spcPct val="120000"/>
              </a:lnSpc>
              <a:spcBef>
                <a:spcPct val="20000"/>
              </a:spcBef>
              <a:buClr>
                <a:schemeClr val="accent1"/>
              </a:buClr>
              <a:buSzTx/>
              <a:buFont typeface="Wingdings" pitchFamily="2" charset="2"/>
              <a:buNone/>
            </a:pPr>
            <a:r>
              <a:rPr lang="en-US" altLang="en-US" sz="1400">
                <a:solidFill>
                  <a:srgbClr val="4D4D4D"/>
                </a:solidFill>
              </a:rPr>
              <a:t>}</a:t>
            </a:r>
          </a:p>
          <a:p>
            <a:pPr>
              <a:lnSpc>
                <a:spcPct val="120000"/>
              </a:lnSpc>
              <a:spcBef>
                <a:spcPct val="20000"/>
              </a:spcBef>
              <a:buClr>
                <a:schemeClr val="accent1"/>
              </a:buClr>
              <a:buSzTx/>
              <a:buFont typeface="Wingdings" pitchFamily="2" charset="2"/>
              <a:buNone/>
            </a:pPr>
            <a:endParaRPr lang="en-US" altLang="en-US" sz="1400">
              <a:solidFill>
                <a:srgbClr val="4D4D4D"/>
              </a:solidFill>
            </a:endParaRPr>
          </a:p>
        </p:txBody>
      </p:sp>
    </p:spTree>
    <p:extLst>
      <p:ext uri="{BB962C8B-B14F-4D97-AF65-F5344CB8AC3E}">
        <p14:creationId xmlns:p14="http://schemas.microsoft.com/office/powerpoint/2010/main" val="348825235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a:solidFill>
                  <a:srgbClr val="404040"/>
                </a:solidFill>
                <a:latin typeface="Georgia" panose="02040502050405020303" pitchFamily="18" charset="0"/>
              </a:rPr>
              <a:t>Learn the fundamentals of Object Oriented Concepts</a:t>
            </a:r>
          </a:p>
          <a:p>
            <a:endParaRPr lang="en-US" dirty="0" smtClean="0"/>
          </a:p>
          <a:p>
            <a:r>
              <a:rPr lang="en-US" dirty="0" smtClean="0"/>
              <a:t>How object oriented concepts are useful in reusability and scalability.</a:t>
            </a:r>
          </a:p>
          <a:p>
            <a:endParaRPr lang="en-US" dirty="0"/>
          </a:p>
          <a:p>
            <a:r>
              <a:rPr lang="en-US" dirty="0" smtClean="0"/>
              <a:t>Mechanism in java to implement these object oriented concepts</a:t>
            </a:r>
            <a:endParaRPr lang="en-US" dirty="0"/>
          </a:p>
        </p:txBody>
      </p:sp>
    </p:spTree>
    <p:extLst>
      <p:ext uri="{BB962C8B-B14F-4D97-AF65-F5344CB8AC3E}">
        <p14:creationId xmlns:p14="http://schemas.microsoft.com/office/powerpoint/2010/main" val="384975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07868" y="457200"/>
            <a:ext cx="11283128" cy="501650"/>
          </a:xfrm>
        </p:spPr>
        <p:txBody>
          <a:bodyPr/>
          <a:lstStyle/>
          <a:p>
            <a:r>
              <a:rPr lang="en-US" altLang="en-US" smtClean="0"/>
              <a:t>Definition - Polymorphism</a:t>
            </a:r>
          </a:p>
        </p:txBody>
      </p:sp>
      <p:sp>
        <p:nvSpPr>
          <p:cNvPr id="35843" name="Rectangle 3"/>
          <p:cNvSpPr>
            <a:spLocks noGrp="1" noChangeArrowheads="1"/>
          </p:cNvSpPr>
          <p:nvPr>
            <p:ph type="body" sz="half" idx="1"/>
          </p:nvPr>
        </p:nvSpPr>
        <p:spPr>
          <a:xfrm>
            <a:off x="507868" y="914400"/>
            <a:ext cx="5992839" cy="4889500"/>
          </a:xfrm>
          <a:noFill/>
        </p:spPr>
        <p:txBody>
          <a:bodyPr/>
          <a:lstStyle/>
          <a:p>
            <a:pPr lvl="1" algn="just">
              <a:buFont typeface="Wingdings" panose="05000000000000000000" pitchFamily="2" charset="2"/>
              <a:buNone/>
            </a:pPr>
            <a:endParaRPr lang="en-US" altLang="en-US" smtClean="0"/>
          </a:p>
          <a:p>
            <a:pPr algn="just">
              <a:lnSpc>
                <a:spcPct val="100000"/>
              </a:lnSpc>
            </a:pPr>
            <a:r>
              <a:rPr lang="en-US" altLang="en-US" smtClean="0"/>
              <a:t>Let us now define Polymorphism formally.</a:t>
            </a:r>
          </a:p>
          <a:p>
            <a:pPr lvl="1" algn="just">
              <a:lnSpc>
                <a:spcPct val="100000"/>
              </a:lnSpc>
            </a:pPr>
            <a:endParaRPr lang="en-US" altLang="en-US" sz="1800" smtClean="0"/>
          </a:p>
          <a:p>
            <a:pPr algn="just">
              <a:lnSpc>
                <a:spcPct val="100000"/>
              </a:lnSpc>
              <a:buFont typeface="Wingdings" panose="05000000000000000000" pitchFamily="2" charset="2"/>
              <a:buNone/>
            </a:pPr>
            <a:r>
              <a:rPr lang="en-US" altLang="en-US" smtClean="0"/>
              <a:t>	Polymorphism is a programming language feature that allows values of different data types to be handled using a uniform interface.</a:t>
            </a:r>
          </a:p>
          <a:p>
            <a:pPr lvl="1" algn="just"/>
            <a:endParaRPr lang="en-US" altLang="en-US" smtClean="0"/>
          </a:p>
        </p:txBody>
      </p:sp>
      <p:pic>
        <p:nvPicPr>
          <p:cNvPr id="35844" name="Picture 5" descr="po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265" y="1828800"/>
            <a:ext cx="4670266"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08275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07868" y="457200"/>
            <a:ext cx="11283128" cy="501650"/>
          </a:xfrm>
        </p:spPr>
        <p:txBody>
          <a:bodyPr/>
          <a:lstStyle/>
          <a:p>
            <a:r>
              <a:rPr lang="en-US" altLang="en-US" smtClean="0"/>
              <a:t>Exercise – Animal Classes</a:t>
            </a:r>
          </a:p>
        </p:txBody>
      </p:sp>
      <p:sp>
        <p:nvSpPr>
          <p:cNvPr id="36867" name="Rectangle 7"/>
          <p:cNvSpPr>
            <a:spLocks noGrp="1" noChangeArrowheads="1"/>
          </p:cNvSpPr>
          <p:nvPr>
            <p:ph type="body" sz="half" idx="1"/>
          </p:nvPr>
        </p:nvSpPr>
        <p:spPr>
          <a:xfrm>
            <a:off x="507868" y="1066800"/>
            <a:ext cx="11071516" cy="4584700"/>
          </a:xfrm>
          <a:noFill/>
        </p:spPr>
        <p:txBody>
          <a:bodyPr/>
          <a:lstStyle/>
          <a:p>
            <a:pPr lvl="1"/>
            <a:endParaRPr lang="en-US" altLang="en-US" smtClean="0"/>
          </a:p>
          <a:p>
            <a:pPr algn="just">
              <a:lnSpc>
                <a:spcPct val="100000"/>
              </a:lnSpc>
            </a:pPr>
            <a:r>
              <a:rPr lang="en-US" altLang="en-US" smtClean="0"/>
              <a:t>Design the animal classes given in the diagram below. The different methods in the classes print an  output message like “Lion Roared.” on the console.</a:t>
            </a:r>
          </a:p>
          <a:p>
            <a:pPr algn="just">
              <a:lnSpc>
                <a:spcPct val="100000"/>
              </a:lnSpc>
            </a:pPr>
            <a:r>
              <a:rPr lang="en-US" altLang="en-US" smtClean="0"/>
              <a:t>Call the lunchTime method to invoke the eat, roam and then sleep methods on Animal objects.</a:t>
            </a:r>
          </a:p>
          <a:p>
            <a:pPr lvl="1" algn="just"/>
            <a:endParaRPr lang="en-US" altLang="en-US" smtClean="0"/>
          </a:p>
        </p:txBody>
      </p:sp>
      <p:graphicFrame>
        <p:nvGraphicFramePr>
          <p:cNvPr id="36868" name="Object 8"/>
          <p:cNvGraphicFramePr>
            <a:graphicFrameLocks noChangeAspect="1"/>
          </p:cNvGraphicFramePr>
          <p:nvPr>
            <p:ph sz="half" idx="2"/>
          </p:nvPr>
        </p:nvGraphicFramePr>
        <p:xfrm>
          <a:off x="1821977" y="2514600"/>
          <a:ext cx="8748021" cy="3810000"/>
        </p:xfrm>
        <a:graphic>
          <a:graphicData uri="http://schemas.openxmlformats.org/presentationml/2006/ole">
            <mc:AlternateContent xmlns:mc="http://schemas.openxmlformats.org/markup-compatibility/2006">
              <mc:Choice xmlns:v="urn:schemas-microsoft-com:vml" Requires="v">
                <p:oleObj spid="_x0000_s6153" name="Visio" r:id="rId4" imgW="6297168" imgH="3656076" progId="Visio.Drawing.11">
                  <p:embed/>
                </p:oleObj>
              </mc:Choice>
              <mc:Fallback>
                <p:oleObj name="Visio" r:id="rId4" imgW="6297168" imgH="36560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1977" y="2514600"/>
                        <a:ext cx="8748021"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531700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t>Exercise – Buildings</a:t>
            </a:r>
          </a:p>
        </p:txBody>
      </p:sp>
      <p:sp>
        <p:nvSpPr>
          <p:cNvPr id="37891" name="Rectangle 3"/>
          <p:cNvSpPr>
            <a:spLocks noGrp="1" noChangeArrowheads="1"/>
          </p:cNvSpPr>
          <p:nvPr>
            <p:ph type="body" sz="half" idx="1"/>
          </p:nvPr>
        </p:nvSpPr>
        <p:spPr>
          <a:xfrm>
            <a:off x="594629" y="1282700"/>
            <a:ext cx="5702930" cy="4737100"/>
          </a:xfrm>
          <a:noFill/>
        </p:spPr>
        <p:txBody>
          <a:bodyPr/>
          <a:lstStyle/>
          <a:p>
            <a:pPr algn="just">
              <a:lnSpc>
                <a:spcPct val="100000"/>
              </a:lnSpc>
            </a:pPr>
            <a:r>
              <a:rPr lang="en-US" altLang="en-US" sz="1400" smtClean="0"/>
              <a:t>Design the classes given in the adjoining diagram. There is an approval required before a building can be constructed. </a:t>
            </a:r>
          </a:p>
          <a:p>
            <a:pPr lvl="1" algn="just">
              <a:lnSpc>
                <a:spcPct val="100000"/>
              </a:lnSpc>
            </a:pPr>
            <a:r>
              <a:rPr lang="en-US" altLang="en-US" sz="1400" smtClean="0"/>
              <a:t>Pvt. Company needs approval from its promoters and local urban development authority (LUDA). </a:t>
            </a:r>
          </a:p>
          <a:p>
            <a:pPr lvl="1" algn="just">
              <a:lnSpc>
                <a:spcPct val="100000"/>
              </a:lnSpc>
            </a:pPr>
            <a:r>
              <a:rPr lang="en-US" altLang="en-US" sz="1400" smtClean="0"/>
              <a:t>Public listed company needs approval from its shareholders and local urban development authority (LUDA). </a:t>
            </a:r>
          </a:p>
          <a:p>
            <a:pPr lvl="1" algn="just">
              <a:lnSpc>
                <a:spcPct val="100000"/>
              </a:lnSpc>
            </a:pPr>
            <a:r>
              <a:rPr lang="en-US" altLang="en-US" sz="1400" smtClean="0"/>
              <a:t>Govt. company needs approval from ministry and LUDA.</a:t>
            </a:r>
          </a:p>
          <a:p>
            <a:pPr lvl="1" algn="just">
              <a:lnSpc>
                <a:spcPct val="100000"/>
              </a:lnSpc>
            </a:pPr>
            <a:r>
              <a:rPr lang="en-US" altLang="en-US" sz="1400" smtClean="0"/>
              <a:t>A house however needs the approval only from LUDA.</a:t>
            </a:r>
          </a:p>
          <a:p>
            <a:pPr lvl="1" algn="just">
              <a:lnSpc>
                <a:spcPct val="100000"/>
              </a:lnSpc>
            </a:pPr>
            <a:endParaRPr lang="en-US" altLang="en-US" sz="1400" smtClean="0"/>
          </a:p>
          <a:p>
            <a:pPr algn="just">
              <a:lnSpc>
                <a:spcPct val="100000"/>
              </a:lnSpc>
              <a:buFont typeface="Wingdings" panose="05000000000000000000" pitchFamily="2" charset="2"/>
              <a:buNone/>
            </a:pPr>
            <a:r>
              <a:rPr lang="en-US" altLang="en-US" sz="1400" smtClean="0"/>
              <a:t>	Write a program having the list of buildings and then it calls the approvalRequired method to display the approvals required for each building.</a:t>
            </a:r>
            <a:endParaRPr lang="en-US" altLang="en-US" smtClean="0"/>
          </a:p>
          <a:p>
            <a:pPr algn="just">
              <a:lnSpc>
                <a:spcPct val="100000"/>
              </a:lnSpc>
            </a:pPr>
            <a:r>
              <a:rPr lang="en-US" altLang="en-US" smtClean="0"/>
              <a:t>Demostrate “BuildingsTest” example.</a:t>
            </a:r>
          </a:p>
        </p:txBody>
      </p:sp>
      <p:graphicFrame>
        <p:nvGraphicFramePr>
          <p:cNvPr id="37892" name="Object 5"/>
          <p:cNvGraphicFramePr>
            <a:graphicFrameLocks noChangeAspect="1"/>
          </p:cNvGraphicFramePr>
          <p:nvPr>
            <p:ph sz="quarter" idx="2"/>
          </p:nvPr>
        </p:nvGraphicFramePr>
        <p:xfrm>
          <a:off x="6650952" y="1282700"/>
          <a:ext cx="4443842" cy="3746500"/>
        </p:xfrm>
        <a:graphic>
          <a:graphicData uri="http://schemas.openxmlformats.org/presentationml/2006/ole">
            <mc:AlternateContent xmlns:mc="http://schemas.openxmlformats.org/markup-compatibility/2006">
              <mc:Choice xmlns:v="urn:schemas-microsoft-com:vml" Requires="v">
                <p:oleObj spid="_x0000_s7177" name="Visio" r:id="rId4" imgW="5215509" imgH="3514725" progId="Visio.Drawing.11">
                  <p:embed/>
                </p:oleObj>
              </mc:Choice>
              <mc:Fallback>
                <p:oleObj name="Visio" r:id="rId4" imgW="5215509" imgH="351472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952" y="1282700"/>
                        <a:ext cx="4443842" cy="374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3382684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Advantages of Polymorphism</a:t>
            </a:r>
          </a:p>
        </p:txBody>
      </p:sp>
      <p:sp>
        <p:nvSpPr>
          <p:cNvPr id="38915" name="Content Placeholder 2"/>
          <p:cNvSpPr>
            <a:spLocks noGrp="1"/>
          </p:cNvSpPr>
          <p:nvPr>
            <p:ph sz="quarter" idx="10"/>
          </p:nvPr>
        </p:nvSpPr>
        <p:spPr/>
        <p:txBody>
          <a:bodyPr/>
          <a:lstStyle/>
          <a:p>
            <a:pPr>
              <a:lnSpc>
                <a:spcPct val="100000"/>
              </a:lnSpc>
              <a:spcAft>
                <a:spcPct val="0"/>
              </a:spcAft>
            </a:pPr>
            <a:r>
              <a:rPr lang="en-US" altLang="en-US" sz="1600" smtClean="0"/>
              <a:t>Same interface could be used for creating methods with different implementations </a:t>
            </a:r>
          </a:p>
          <a:p>
            <a:pPr>
              <a:lnSpc>
                <a:spcPct val="100000"/>
              </a:lnSpc>
              <a:spcAft>
                <a:spcPct val="0"/>
              </a:spcAft>
            </a:pPr>
            <a:r>
              <a:rPr lang="en-US" altLang="en-US" sz="1600" smtClean="0"/>
              <a:t>Reduces the volume of work in terms of distinguishing and handling various objects</a:t>
            </a:r>
          </a:p>
          <a:p>
            <a:pPr>
              <a:lnSpc>
                <a:spcPct val="100000"/>
              </a:lnSpc>
              <a:spcAft>
                <a:spcPct val="0"/>
              </a:spcAft>
            </a:pPr>
            <a:r>
              <a:rPr lang="en-US" altLang="en-US" sz="1600" smtClean="0"/>
              <a:t>Supports building extensible systems </a:t>
            </a:r>
          </a:p>
          <a:p>
            <a:pPr>
              <a:lnSpc>
                <a:spcPct val="100000"/>
              </a:lnSpc>
              <a:spcAft>
                <a:spcPct val="0"/>
              </a:spcAft>
            </a:pPr>
            <a:r>
              <a:rPr lang="en-US" altLang="en-US" sz="1600" smtClean="0"/>
              <a:t>Complete implementation can be replaced by using same method signatures </a:t>
            </a:r>
          </a:p>
          <a:p>
            <a:pPr>
              <a:lnSpc>
                <a:spcPct val="100000"/>
              </a:lnSpc>
              <a:spcAft>
                <a:spcPct val="0"/>
              </a:spcAft>
            </a:pPr>
            <a:r>
              <a:rPr lang="en-US" altLang="en-US" sz="1600" smtClean="0"/>
              <a:t>Code Reusability</a:t>
            </a:r>
          </a:p>
          <a:p>
            <a:pPr>
              <a:lnSpc>
                <a:spcPct val="100000"/>
              </a:lnSpc>
              <a:spcAft>
                <a:spcPct val="0"/>
              </a:spcAft>
            </a:pPr>
            <a:r>
              <a:rPr lang="en-US" altLang="en-US" sz="1600" smtClean="0"/>
              <a:t>Common resources could well be shared instead of duplicating them in each time of execution. </a:t>
            </a:r>
          </a:p>
          <a:p>
            <a:pPr>
              <a:lnSpc>
                <a:spcPct val="100000"/>
              </a:lnSpc>
              <a:spcAft>
                <a:spcPct val="0"/>
              </a:spcAft>
            </a:pPr>
            <a:r>
              <a:rPr lang="en-US" altLang="en-US" sz="1600" smtClean="0"/>
              <a:t>Readability and understandability.</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530" y="3962400"/>
            <a:ext cx="330114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690180"/>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Static and Dynamic Polymorphism</a:t>
            </a:r>
          </a:p>
        </p:txBody>
      </p:sp>
      <p:sp>
        <p:nvSpPr>
          <p:cNvPr id="3" name="Content Placeholder 2"/>
          <p:cNvSpPr>
            <a:spLocks noGrp="1"/>
          </p:cNvSpPr>
          <p:nvPr>
            <p:ph sz="quarter" idx="10"/>
          </p:nvPr>
        </p:nvSpPr>
        <p:spPr/>
        <p:txBody>
          <a:bodyPr/>
          <a:lstStyle/>
          <a:p>
            <a:pPr>
              <a:defRPr/>
            </a:pPr>
            <a:r>
              <a:rPr lang="en-US" sz="1600" dirty="0" smtClean="0"/>
              <a:t>Static Binding is compile-time Binding also known as early binding.</a:t>
            </a:r>
          </a:p>
          <a:p>
            <a:pPr>
              <a:defRPr/>
            </a:pPr>
            <a:r>
              <a:rPr lang="en-US" sz="1600" dirty="0" smtClean="0"/>
              <a:t>Achieved by </a:t>
            </a:r>
            <a:r>
              <a:rPr lang="en-US" sz="1600" dirty="0" smtClean="0">
                <a:solidFill>
                  <a:schemeClr val="accent1">
                    <a:lumMod val="60000"/>
                    <a:lumOff val="40000"/>
                  </a:schemeClr>
                </a:solidFill>
              </a:rPr>
              <a:t>Method Overloading </a:t>
            </a:r>
            <a:r>
              <a:rPr lang="en-US" sz="1600" dirty="0" smtClean="0"/>
              <a:t>(in same class)</a:t>
            </a:r>
          </a:p>
          <a:p>
            <a:pPr>
              <a:defRPr/>
            </a:pPr>
            <a:endParaRPr lang="en-US" sz="1600" dirty="0"/>
          </a:p>
          <a:p>
            <a:pPr>
              <a:defRPr/>
            </a:pPr>
            <a:r>
              <a:rPr lang="en-US" sz="1600" dirty="0" smtClean="0"/>
              <a:t>Dynamic Binding is run-time binding also known as late binding.</a:t>
            </a:r>
          </a:p>
          <a:p>
            <a:pPr>
              <a:defRPr/>
            </a:pPr>
            <a:r>
              <a:rPr lang="en-US" sz="1600" dirty="0" smtClean="0"/>
              <a:t>Achieved by </a:t>
            </a:r>
            <a:r>
              <a:rPr lang="en-US" sz="1600" dirty="0" smtClean="0">
                <a:solidFill>
                  <a:schemeClr val="accent1">
                    <a:lumMod val="60000"/>
                    <a:lumOff val="40000"/>
                  </a:schemeClr>
                </a:solidFill>
              </a:rPr>
              <a:t>Method Overriding </a:t>
            </a:r>
            <a:r>
              <a:rPr lang="en-US" sz="1600" dirty="0" smtClean="0"/>
              <a:t>(in different classes of a hierarchy)</a:t>
            </a:r>
          </a:p>
          <a:p>
            <a:pPr>
              <a:defRPr/>
            </a:pPr>
            <a:endParaRPr lang="en-US" dirty="0"/>
          </a:p>
          <a:p>
            <a:pPr>
              <a:defRPr/>
            </a:pPr>
            <a:endParaRPr lang="en-US" dirty="0" smtClean="0"/>
          </a:p>
          <a:p>
            <a:pPr>
              <a:defRPr/>
            </a:pPr>
            <a:r>
              <a:rPr lang="en-US" dirty="0" smtClean="0"/>
              <a:t>Method Overriding Example:</a:t>
            </a:r>
          </a:p>
          <a:p>
            <a:pPr lvl="1">
              <a:defRPr/>
            </a:pPr>
            <a:endParaRPr lang="en-US" dirty="0" smtClean="0"/>
          </a:p>
          <a:p>
            <a:pPr marL="0" indent="0">
              <a:buFont typeface="Wingdings" panose="05000000000000000000" pitchFamily="2" charset="2"/>
              <a:buNone/>
              <a:defRPr/>
            </a:pPr>
            <a:endParaRPr lang="en-US" dirty="0"/>
          </a:p>
          <a:p>
            <a:pPr marL="0" indent="0">
              <a:buFont typeface="Wingdings" panose="05000000000000000000" pitchFamily="2" charset="2"/>
              <a:buNone/>
              <a:defRPr/>
            </a:pPr>
            <a:endParaRPr lang="en-US" dirty="0"/>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118" y="2543176"/>
            <a:ext cx="6119806"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18883" y="3048000"/>
            <a:ext cx="4164515" cy="2585323"/>
          </a:xfrm>
          <a:prstGeom prst="rect">
            <a:avLst/>
          </a:prstGeom>
          <a:noFill/>
        </p:spPr>
        <p:txBody>
          <a:bodyPr>
            <a:spAutoFit/>
          </a:bodyPr>
          <a:lstStyle/>
          <a:p>
            <a:pPr>
              <a:defRPr/>
            </a:pPr>
            <a:r>
              <a:rPr lang="en-US" dirty="0">
                <a:latin typeface="Arial" charset="0"/>
              </a:rPr>
              <a:t>Consider our classic </a:t>
            </a:r>
            <a:r>
              <a:rPr lang="en-US" dirty="0" err="1">
                <a:latin typeface="Arial" charset="0"/>
              </a:rPr>
              <a:t>BankAccount</a:t>
            </a:r>
            <a:r>
              <a:rPr lang="en-US" dirty="0">
                <a:latin typeface="Arial" charset="0"/>
              </a:rPr>
              <a:t> example which is Super Class for Saving Account and </a:t>
            </a:r>
            <a:r>
              <a:rPr lang="en-US" dirty="0" err="1">
                <a:latin typeface="Arial" charset="0"/>
              </a:rPr>
              <a:t>Currenct</a:t>
            </a:r>
            <a:r>
              <a:rPr lang="en-US" dirty="0">
                <a:latin typeface="Arial" charset="0"/>
              </a:rPr>
              <a:t> Account</a:t>
            </a:r>
          </a:p>
          <a:p>
            <a:pPr>
              <a:defRPr/>
            </a:pPr>
            <a:endParaRPr lang="en-US" dirty="0">
              <a:latin typeface="Arial" charset="0"/>
            </a:endParaRPr>
          </a:p>
          <a:p>
            <a:pPr marL="285750" indent="-285750">
              <a:buFont typeface="Wingdings" panose="05000000000000000000" pitchFamily="2" charset="2"/>
              <a:buChar char="Ø"/>
              <a:defRPr/>
            </a:pPr>
            <a:r>
              <a:rPr lang="en-US" dirty="0" err="1">
                <a:latin typeface="Arial" charset="0"/>
              </a:rPr>
              <a:t>BankAccount</a:t>
            </a:r>
            <a:r>
              <a:rPr lang="en-US" dirty="0">
                <a:latin typeface="Arial" charset="0"/>
              </a:rPr>
              <a:t> has two methods deposit and withdraw.</a:t>
            </a:r>
          </a:p>
          <a:p>
            <a:pPr marL="285750" indent="-285750">
              <a:buFont typeface="Wingdings" panose="05000000000000000000" pitchFamily="2" charset="2"/>
              <a:buChar char="Ø"/>
              <a:defRPr/>
            </a:pPr>
            <a:endParaRPr lang="en-US" dirty="0">
              <a:latin typeface="Arial" charset="0"/>
            </a:endParaRPr>
          </a:p>
          <a:p>
            <a:pPr marL="285750" indent="-285750">
              <a:buFont typeface="Wingdings" panose="05000000000000000000" pitchFamily="2" charset="2"/>
              <a:buChar char="Ø"/>
              <a:defRPr/>
            </a:pPr>
            <a:r>
              <a:rPr lang="en-US" dirty="0">
                <a:latin typeface="Arial" charset="0"/>
              </a:rPr>
              <a:t>See the </a:t>
            </a:r>
            <a:r>
              <a:rPr lang="en-US" dirty="0" err="1">
                <a:latin typeface="Arial" charset="0"/>
              </a:rPr>
              <a:t>SavingAccount</a:t>
            </a:r>
            <a:r>
              <a:rPr lang="en-US" dirty="0">
                <a:latin typeface="Arial" charset="0"/>
              </a:rPr>
              <a:t> code in next slide.</a:t>
            </a:r>
          </a:p>
        </p:txBody>
      </p:sp>
    </p:spTree>
    <p:extLst>
      <p:ext uri="{BB962C8B-B14F-4D97-AF65-F5344CB8AC3E}">
        <p14:creationId xmlns:p14="http://schemas.microsoft.com/office/powerpoint/2010/main" val="802958555"/>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11015" y="609600"/>
            <a:ext cx="11274663" cy="5715000"/>
          </a:xfrm>
        </p:spPr>
        <p:txBody>
          <a:bodyPr/>
          <a:lstStyle/>
          <a:p>
            <a:pPr>
              <a:defRPr/>
            </a:pPr>
            <a:r>
              <a:rPr lang="en-US" dirty="0" err="1" smtClean="0"/>
              <a:t>SavingAccount</a:t>
            </a:r>
            <a:r>
              <a:rPr lang="en-US" dirty="0" smtClean="0"/>
              <a:t> class with limits</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marL="0" indent="0">
              <a:lnSpc>
                <a:spcPct val="100000"/>
              </a:lnSpc>
              <a:buFont typeface="Wingdings" panose="05000000000000000000" pitchFamily="2" charset="2"/>
              <a:buNone/>
              <a:defRPr/>
            </a:pPr>
            <a:endParaRPr lang="en-US" sz="1600" dirty="0"/>
          </a:p>
          <a:p>
            <a:pPr>
              <a:lnSpc>
                <a:spcPct val="100000"/>
              </a:lnSpc>
              <a:defRPr/>
            </a:pPr>
            <a:r>
              <a:rPr lang="en-US" sz="1600" dirty="0"/>
              <a:t>A superclass reference can refer to an instance of the superclass OR an instance of ANY class which inherits from the superclass</a:t>
            </a:r>
          </a:p>
          <a:p>
            <a:pPr>
              <a:defRPr/>
            </a:pPr>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95" y="1293814"/>
            <a:ext cx="794813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 name="TextBox 3"/>
          <p:cNvSpPr txBox="1">
            <a:spLocks noChangeArrowheads="1"/>
          </p:cNvSpPr>
          <p:nvPr/>
        </p:nvSpPr>
        <p:spPr bwMode="auto">
          <a:xfrm>
            <a:off x="1015736" y="1219200"/>
            <a:ext cx="192989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bg2"/>
                </a:solidFill>
                <a:latin typeface="Arial" pitchFamily="34" charset="0"/>
              </a:rPr>
              <a:t>Note that Withdraw method from BankAccount is Overloaded here.</a:t>
            </a:r>
          </a:p>
        </p:txBody>
      </p:sp>
      <p:sp>
        <p:nvSpPr>
          <p:cNvPr id="40965" name="AutoShape 4"/>
          <p:cNvSpPr>
            <a:spLocks noChangeArrowheads="1"/>
          </p:cNvSpPr>
          <p:nvPr/>
        </p:nvSpPr>
        <p:spPr bwMode="auto">
          <a:xfrm>
            <a:off x="1015736" y="3886200"/>
            <a:ext cx="9916117" cy="838200"/>
          </a:xfrm>
          <a:prstGeom prst="roundRect">
            <a:avLst>
              <a:gd name="adj" fmla="val 162"/>
            </a:avLst>
          </a:prstGeom>
          <a:solidFill>
            <a:srgbClr val="FFFFCC"/>
          </a:solidFill>
          <a:ln w="9525">
            <a:solidFill>
              <a:srgbClr val="000000"/>
            </a:solidFill>
            <a:round/>
            <a:headEnd/>
            <a:tailEnd/>
          </a:ln>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463550" indent="-230188"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695325" indent="-230188"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914400" indent="-217488"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1173163" indent="-257175"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16303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0875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25447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0019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spcBef>
                <a:spcPts val="275"/>
              </a:spcBef>
              <a:buClr>
                <a:srgbClr val="000000"/>
              </a:buClr>
              <a:buSzPct val="174000"/>
              <a:buFont typeface="Times New Roman" pitchFamily="18" charset="0"/>
              <a:buNone/>
            </a:pPr>
            <a:r>
              <a:rPr lang="en-GB" altLang="en-US">
                <a:solidFill>
                  <a:schemeClr val="tx1"/>
                </a:solidFill>
                <a:latin typeface="Courier" pitchFamily="49" charset="0"/>
              </a:rPr>
              <a:t>BankAccount anAccount = new BankAccount(123456, "Craig");</a:t>
            </a:r>
            <a:endParaRPr lang="en-GB" altLang="en-US" sz="2400">
              <a:solidFill>
                <a:schemeClr val="tx1"/>
              </a:solidFill>
              <a:latin typeface="Courier" pitchFamily="49" charset="0"/>
            </a:endParaRPr>
          </a:p>
          <a:p>
            <a:pPr>
              <a:lnSpc>
                <a:spcPct val="100000"/>
              </a:lnSpc>
              <a:spcBef>
                <a:spcPts val="275"/>
              </a:spcBef>
              <a:buClr>
                <a:srgbClr val="000000"/>
              </a:buClr>
              <a:buSzPct val="174000"/>
              <a:buFont typeface="Times New Roman" pitchFamily="18" charset="0"/>
              <a:buNone/>
            </a:pPr>
            <a:r>
              <a:rPr lang="en-GB" altLang="en-US" sz="1400">
                <a:solidFill>
                  <a:schemeClr val="tx1"/>
                </a:solidFill>
                <a:latin typeface="Courier" pitchFamily="49" charset="0"/>
              </a:rPr>
              <a:t>BankAccount account1 = new SavingAccount(3323, "John", 1000.0);</a:t>
            </a:r>
          </a:p>
        </p:txBody>
      </p:sp>
      <p:sp>
        <p:nvSpPr>
          <p:cNvPr id="40966" name="Oval 7"/>
          <p:cNvSpPr>
            <a:spLocks noChangeArrowheads="1"/>
          </p:cNvSpPr>
          <p:nvPr/>
        </p:nvSpPr>
        <p:spPr bwMode="auto">
          <a:xfrm>
            <a:off x="2437766" y="4892606"/>
            <a:ext cx="4627945" cy="1168539"/>
          </a:xfrm>
          <a:prstGeom prst="ellipse">
            <a:avLst/>
          </a:prstGeom>
          <a:solidFill>
            <a:srgbClr val="CCFFFF"/>
          </a:solidFill>
          <a:ln w="9525">
            <a:solidFill>
              <a:srgbClr val="000000"/>
            </a:solidFill>
            <a:round/>
            <a:headEnd/>
            <a:tailEnd/>
          </a:ln>
        </p:spPr>
        <p:txBody>
          <a:bodyPr lIns="0" tIns="0" rIns="0" bIns="0" anchor="ctr" anchorCtr="1">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463550" indent="-230188"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695325" indent="-230188"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914400" indent="-217488"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1173163" indent="-257175"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16303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0875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25447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0019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spcBef>
                <a:spcPct val="0"/>
              </a:spcBef>
              <a:buClr>
                <a:srgbClr val="000000"/>
              </a:buClr>
              <a:buSzPct val="67000"/>
              <a:buFont typeface="StarBats"/>
              <a:buNone/>
            </a:pPr>
            <a:r>
              <a:rPr lang="en-GB" altLang="en-US">
                <a:solidFill>
                  <a:schemeClr val="tx1"/>
                </a:solidFill>
                <a:latin typeface="Times" pitchFamily="18" charset="0"/>
              </a:rPr>
              <a:t>BankAccount</a:t>
            </a:r>
          </a:p>
          <a:p>
            <a:pPr>
              <a:lnSpc>
                <a:spcPct val="100000"/>
              </a:lnSpc>
              <a:spcBef>
                <a:spcPct val="0"/>
              </a:spcBef>
              <a:buClr>
                <a:srgbClr val="000000"/>
              </a:buClr>
              <a:buSzPct val="67000"/>
              <a:buFont typeface="StarBats"/>
              <a:buNone/>
            </a:pPr>
            <a:r>
              <a:rPr lang="en-GB" altLang="en-US">
                <a:solidFill>
                  <a:schemeClr val="tx1"/>
                </a:solidFill>
                <a:latin typeface="Times" pitchFamily="18" charset="0"/>
              </a:rPr>
              <a:t>name = "Craig"</a:t>
            </a:r>
          </a:p>
          <a:p>
            <a:pPr>
              <a:lnSpc>
                <a:spcPct val="100000"/>
              </a:lnSpc>
              <a:spcBef>
                <a:spcPct val="0"/>
              </a:spcBef>
              <a:buClr>
                <a:srgbClr val="000000"/>
              </a:buClr>
              <a:buSzPct val="67000"/>
              <a:buFont typeface="StarBats"/>
              <a:buNone/>
            </a:pPr>
            <a:r>
              <a:rPr lang="en-GB" altLang="en-US">
                <a:solidFill>
                  <a:schemeClr val="tx1"/>
                </a:solidFill>
                <a:latin typeface="Times" pitchFamily="18" charset="0"/>
              </a:rPr>
              <a:t>accountNumber = 123456</a:t>
            </a:r>
          </a:p>
        </p:txBody>
      </p:sp>
      <p:sp>
        <p:nvSpPr>
          <p:cNvPr id="40967" name="Text Box 6"/>
          <p:cNvSpPr txBox="1">
            <a:spLocks noChangeArrowheads="1"/>
          </p:cNvSpPr>
          <p:nvPr/>
        </p:nvSpPr>
        <p:spPr bwMode="auto">
          <a:xfrm>
            <a:off x="914162" y="5318126"/>
            <a:ext cx="1000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463550" indent="-230188"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695325" indent="-230188"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914400" indent="-217488"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1173163" indent="-257175"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16303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0875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25447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0019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spcBef>
                <a:spcPct val="0"/>
              </a:spcBef>
              <a:buClr>
                <a:srgbClr val="000000"/>
              </a:buClr>
              <a:buSzPct val="67000"/>
              <a:buFont typeface="StarBats"/>
              <a:buNone/>
            </a:pPr>
            <a:r>
              <a:rPr lang="en-GB" altLang="en-US">
                <a:solidFill>
                  <a:schemeClr val="tx1"/>
                </a:solidFill>
                <a:latin typeface="Times" pitchFamily="18" charset="0"/>
              </a:rPr>
              <a:t>anAccount</a:t>
            </a:r>
          </a:p>
        </p:txBody>
      </p:sp>
      <p:sp>
        <p:nvSpPr>
          <p:cNvPr id="40968" name="Line 13"/>
          <p:cNvSpPr>
            <a:spLocks noChangeShapeType="1"/>
          </p:cNvSpPr>
          <p:nvPr/>
        </p:nvSpPr>
        <p:spPr bwMode="auto">
          <a:xfrm>
            <a:off x="1523603" y="5562600"/>
            <a:ext cx="914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9" name="Oval 10"/>
          <p:cNvSpPr>
            <a:spLocks noChangeArrowheads="1"/>
          </p:cNvSpPr>
          <p:nvPr/>
        </p:nvSpPr>
        <p:spPr bwMode="auto">
          <a:xfrm>
            <a:off x="8134348" y="4888349"/>
            <a:ext cx="3749757" cy="1558052"/>
          </a:xfrm>
          <a:prstGeom prst="ellipse">
            <a:avLst/>
          </a:prstGeom>
          <a:solidFill>
            <a:srgbClr val="CCFFFF"/>
          </a:solidFill>
          <a:ln w="9525">
            <a:solidFill>
              <a:srgbClr val="000000"/>
            </a:solidFill>
            <a:round/>
            <a:headEnd/>
            <a:tailEnd/>
          </a:ln>
        </p:spPr>
        <p:txBody>
          <a:bodyPr lIns="0" tIns="0" rIns="0" bIns="0" anchor="ctr" anchorCtr="1">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463550" indent="-230188"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695325" indent="-230188"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914400" indent="-217488"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1173163" indent="-257175"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16303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0875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25447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0019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spcBef>
                <a:spcPct val="0"/>
              </a:spcBef>
              <a:buClr>
                <a:srgbClr val="000000"/>
              </a:buClr>
              <a:buSzPct val="67000"/>
              <a:buFont typeface="StarBats"/>
              <a:buNone/>
            </a:pPr>
            <a:r>
              <a:rPr lang="en-GB" altLang="en-US">
                <a:solidFill>
                  <a:schemeClr val="tx1"/>
                </a:solidFill>
                <a:latin typeface="Times" pitchFamily="18" charset="0"/>
              </a:rPr>
              <a:t>SavingAccount</a:t>
            </a:r>
          </a:p>
          <a:p>
            <a:pPr>
              <a:lnSpc>
                <a:spcPct val="100000"/>
              </a:lnSpc>
              <a:spcBef>
                <a:spcPct val="0"/>
              </a:spcBef>
              <a:buClr>
                <a:srgbClr val="000000"/>
              </a:buClr>
              <a:buSzPct val="67000"/>
              <a:buFont typeface="StarBats"/>
              <a:buNone/>
            </a:pPr>
            <a:r>
              <a:rPr lang="en-GB" altLang="en-US">
                <a:solidFill>
                  <a:schemeClr val="tx1"/>
                </a:solidFill>
                <a:latin typeface="Times" pitchFamily="18" charset="0"/>
              </a:rPr>
              <a:t>name = "John"</a:t>
            </a:r>
          </a:p>
          <a:p>
            <a:pPr>
              <a:lnSpc>
                <a:spcPct val="100000"/>
              </a:lnSpc>
              <a:spcBef>
                <a:spcPct val="0"/>
              </a:spcBef>
              <a:buClr>
                <a:srgbClr val="000000"/>
              </a:buClr>
              <a:buSzPct val="67000"/>
              <a:buFont typeface="StarBats"/>
              <a:buNone/>
            </a:pPr>
            <a:r>
              <a:rPr lang="en-GB" altLang="en-US">
                <a:solidFill>
                  <a:schemeClr val="tx1"/>
                </a:solidFill>
                <a:latin typeface="Times" pitchFamily="18" charset="0"/>
              </a:rPr>
              <a:t>accountNumber = 3323</a:t>
            </a:r>
          </a:p>
          <a:p>
            <a:pPr>
              <a:lnSpc>
                <a:spcPct val="100000"/>
              </a:lnSpc>
              <a:spcBef>
                <a:spcPct val="0"/>
              </a:spcBef>
              <a:buClr>
                <a:srgbClr val="000000"/>
              </a:buClr>
              <a:buSzPct val="67000"/>
              <a:buFont typeface="StarBats"/>
              <a:buNone/>
            </a:pPr>
            <a:r>
              <a:rPr lang="en-GB" altLang="en-US">
                <a:solidFill>
                  <a:schemeClr val="tx1"/>
                </a:solidFill>
                <a:latin typeface="Times" pitchFamily="18" charset="0"/>
              </a:rPr>
              <a:t>limit = 1000.0</a:t>
            </a:r>
          </a:p>
        </p:txBody>
      </p:sp>
      <p:sp>
        <p:nvSpPr>
          <p:cNvPr id="40970" name="Text Box 7"/>
          <p:cNvSpPr txBox="1">
            <a:spLocks noChangeArrowheads="1"/>
          </p:cNvSpPr>
          <p:nvPr/>
        </p:nvSpPr>
        <p:spPr bwMode="auto">
          <a:xfrm>
            <a:off x="5823551" y="6191251"/>
            <a:ext cx="833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463550" indent="-230188"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695325" indent="-230188"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914400" indent="-217488"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1173163" indent="-257175"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16303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0875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25447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001963" indent="-257175"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spcBef>
                <a:spcPct val="0"/>
              </a:spcBef>
              <a:buClr>
                <a:srgbClr val="000000"/>
              </a:buClr>
              <a:buSzPct val="67000"/>
              <a:buFont typeface="StarBats"/>
              <a:buNone/>
            </a:pPr>
            <a:r>
              <a:rPr lang="en-GB" altLang="en-US">
                <a:solidFill>
                  <a:schemeClr val="tx1"/>
                </a:solidFill>
                <a:latin typeface="Times" pitchFamily="18" charset="0"/>
              </a:rPr>
              <a:t>account1</a:t>
            </a:r>
          </a:p>
        </p:txBody>
      </p:sp>
      <p:sp>
        <p:nvSpPr>
          <p:cNvPr id="40971" name="Line 14"/>
          <p:cNvSpPr>
            <a:spLocks noChangeShapeType="1"/>
          </p:cNvSpPr>
          <p:nvPr/>
        </p:nvSpPr>
        <p:spPr bwMode="auto">
          <a:xfrm flipV="1">
            <a:off x="6805427" y="6172200"/>
            <a:ext cx="1828324"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94628889"/>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sz="quarter" idx="10"/>
          </p:nvPr>
        </p:nvSpPr>
        <p:spPr/>
        <p:txBody>
          <a:bodyPr/>
          <a:lstStyle/>
          <a:p>
            <a:pPr>
              <a:lnSpc>
                <a:spcPct val="100000"/>
              </a:lnSpc>
              <a:spcAft>
                <a:spcPct val="0"/>
              </a:spcAft>
            </a:pPr>
            <a:r>
              <a:rPr lang="en-US" altLang="en-US" sz="1600" smtClean="0"/>
              <a:t>In the previous slide, the two variables are defined to have the same type at compile time: BankAccount</a:t>
            </a:r>
          </a:p>
          <a:p>
            <a:pPr>
              <a:lnSpc>
                <a:spcPct val="100000"/>
              </a:lnSpc>
              <a:spcAft>
                <a:spcPct val="0"/>
              </a:spcAft>
            </a:pPr>
            <a:r>
              <a:rPr lang="en-US" altLang="en-US" sz="1600" smtClean="0"/>
              <a:t>However, the types of objects they are referring to at runtime are different</a:t>
            </a:r>
          </a:p>
          <a:p>
            <a:pPr>
              <a:lnSpc>
                <a:spcPct val="100000"/>
              </a:lnSpc>
              <a:spcAft>
                <a:spcPct val="0"/>
              </a:spcAft>
            </a:pPr>
            <a:endParaRPr lang="en-US" altLang="en-US" sz="1600" smtClean="0"/>
          </a:p>
          <a:p>
            <a:pPr>
              <a:lnSpc>
                <a:spcPct val="100000"/>
              </a:lnSpc>
              <a:spcAft>
                <a:spcPct val="0"/>
              </a:spcAft>
            </a:pPr>
            <a:r>
              <a:rPr lang="en-US" altLang="en-US" sz="1600" smtClean="0"/>
              <a:t>What happens when the withdraw method is invoked on each object?</a:t>
            </a:r>
          </a:p>
          <a:p>
            <a:pPr lvl="1">
              <a:lnSpc>
                <a:spcPct val="100000"/>
              </a:lnSpc>
              <a:spcAft>
                <a:spcPct val="0"/>
              </a:spcAft>
            </a:pPr>
            <a:r>
              <a:rPr lang="en-US" altLang="en-US" smtClean="0"/>
              <a:t>anAccount refers to an instance of BankAccount.  Therefore, the withdraw method defined in BankAccount is invoked.</a:t>
            </a:r>
          </a:p>
          <a:p>
            <a:pPr lvl="1">
              <a:lnSpc>
                <a:spcPct val="100000"/>
              </a:lnSpc>
              <a:spcAft>
                <a:spcPct val="0"/>
              </a:spcAft>
            </a:pPr>
            <a:r>
              <a:rPr lang="en-US" altLang="en-US" smtClean="0"/>
              <a:t>account1 refers to an instance of OverdraftAccount.  Therefore, the withdraw method defined in OverdraftAccount is invoked.</a:t>
            </a:r>
          </a:p>
          <a:p>
            <a:pPr>
              <a:lnSpc>
                <a:spcPct val="100000"/>
              </a:lnSpc>
              <a:spcAft>
                <a:spcPct val="0"/>
              </a:spcAft>
            </a:pPr>
            <a:endParaRPr lang="en-US" altLang="en-US" sz="1600" smtClean="0"/>
          </a:p>
          <a:p>
            <a:pPr>
              <a:lnSpc>
                <a:spcPct val="100000"/>
              </a:lnSpc>
              <a:spcAft>
                <a:spcPct val="0"/>
              </a:spcAft>
            </a:pPr>
            <a:r>
              <a:rPr lang="en-US" altLang="en-US" sz="1600" smtClean="0"/>
              <a:t>Runtime Binding: The method being invoked on an object is determined AT RUNTIME and is based on the type of the object receiving the message.</a:t>
            </a:r>
          </a:p>
          <a:p>
            <a:pPr>
              <a:spcAft>
                <a:spcPct val="0"/>
              </a:spcAft>
            </a:pPr>
            <a:endParaRPr lang="en-US" altLang="en-US" smtClean="0"/>
          </a:p>
        </p:txBody>
      </p:sp>
    </p:spTree>
    <p:extLst>
      <p:ext uri="{BB962C8B-B14F-4D97-AF65-F5344CB8AC3E}">
        <p14:creationId xmlns:p14="http://schemas.microsoft.com/office/powerpoint/2010/main" val="2788898756"/>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Static Binding (Method Overloading) Example</a:t>
            </a:r>
          </a:p>
        </p:txBody>
      </p:sp>
      <p:sp>
        <p:nvSpPr>
          <p:cNvPr id="43011" name="Content Placeholder 2"/>
          <p:cNvSpPr>
            <a:spLocks noGrp="1"/>
          </p:cNvSpPr>
          <p:nvPr>
            <p:ph sz="quarter" idx="10"/>
          </p:nvPr>
        </p:nvSpPr>
        <p:spPr>
          <a:xfrm>
            <a:off x="590397" y="990600"/>
            <a:ext cx="11274663" cy="5334000"/>
          </a:xfrm>
        </p:spPr>
        <p:txBody>
          <a:bodyPr/>
          <a:lstStyle/>
          <a:p>
            <a:pPr>
              <a:lnSpc>
                <a:spcPct val="100000"/>
              </a:lnSpc>
              <a:spcAft>
                <a:spcPct val="0"/>
              </a:spcAft>
            </a:pPr>
            <a:r>
              <a:rPr lang="en-US" altLang="en-US" sz="1600" smtClean="0"/>
              <a:t>In another implementation of BankAccount say Current Account, during deposit we pass date too to calculate if deposited amount is interest eligible for this month or not. </a:t>
            </a:r>
          </a:p>
          <a:p>
            <a:pPr>
              <a:spcAft>
                <a:spcPct val="0"/>
              </a:spcAft>
            </a:pPr>
            <a:endParaRPr lang="en-US" altLang="en-US" smtClean="0"/>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2057401"/>
            <a:ext cx="6119806"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3" name="TextBox 4"/>
          <p:cNvSpPr txBox="1">
            <a:spLocks noChangeArrowheads="1"/>
          </p:cNvSpPr>
          <p:nvPr/>
        </p:nvSpPr>
        <p:spPr bwMode="auto">
          <a:xfrm>
            <a:off x="1015735" y="1676400"/>
            <a:ext cx="24377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bg2"/>
                </a:solidFill>
                <a:latin typeface="Arial" pitchFamily="34" charset="0"/>
              </a:rPr>
              <a:t>BankAccount</a:t>
            </a:r>
          </a:p>
        </p:txBody>
      </p:sp>
      <p:sp>
        <p:nvSpPr>
          <p:cNvPr id="43014" name="TextBox 5"/>
          <p:cNvSpPr txBox="1">
            <a:spLocks noChangeArrowheads="1"/>
          </p:cNvSpPr>
          <p:nvPr/>
        </p:nvSpPr>
        <p:spPr bwMode="auto">
          <a:xfrm>
            <a:off x="7211722" y="1619250"/>
            <a:ext cx="473798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bg2"/>
                </a:solidFill>
                <a:latin typeface="Arial" pitchFamily="34" charset="0"/>
              </a:rPr>
              <a:t>CurrentAccount</a:t>
            </a:r>
          </a:p>
          <a:p>
            <a:pPr eaLnBrk="1" hangingPunct="1">
              <a:lnSpc>
                <a:spcPct val="100000"/>
              </a:lnSpc>
              <a:spcBef>
                <a:spcPct val="0"/>
              </a:spcBef>
              <a:buClrTx/>
              <a:buSzTx/>
              <a:buFontTx/>
              <a:buNone/>
            </a:pPr>
            <a:r>
              <a:rPr lang="en-US" altLang="en-US" sz="1200">
                <a:solidFill>
                  <a:schemeClr val="bg2"/>
                </a:solidFill>
                <a:latin typeface="Arial" pitchFamily="34" charset="0"/>
              </a:rPr>
              <a:t>See how deposit method is overloaded and not overridden. This is compile time binding.</a:t>
            </a:r>
          </a:p>
          <a:p>
            <a:pPr eaLnBrk="1" hangingPunct="1">
              <a:lnSpc>
                <a:spcPct val="100000"/>
              </a:lnSpc>
              <a:spcBef>
                <a:spcPct val="0"/>
              </a:spcBef>
              <a:buClrTx/>
              <a:buSzTx/>
              <a:buFontTx/>
              <a:buNone/>
            </a:pPr>
            <a:endParaRPr lang="en-US" altLang="en-US">
              <a:solidFill>
                <a:schemeClr val="bg2"/>
              </a:solidFill>
              <a:latin typeface="Arial" pitchFamily="34" charset="0"/>
            </a:endParaRPr>
          </a:p>
          <a:p>
            <a:pPr eaLnBrk="1" hangingPunct="1">
              <a:lnSpc>
                <a:spcPct val="100000"/>
              </a:lnSpc>
              <a:spcBef>
                <a:spcPct val="0"/>
              </a:spcBef>
              <a:buClrTx/>
              <a:buSzTx/>
              <a:buFontTx/>
              <a:buNone/>
            </a:pPr>
            <a:endParaRPr lang="en-US" altLang="en-US">
              <a:solidFill>
                <a:schemeClr val="bg2"/>
              </a:solidFill>
              <a:latin typeface="Arial" pitchFamily="34" charset="0"/>
            </a:endParaRPr>
          </a:p>
        </p:txBody>
      </p:sp>
      <p:pic>
        <p:nvPicPr>
          <p:cNvPr id="430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247" y="2590800"/>
            <a:ext cx="5967446"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8286850"/>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711015" y="533400"/>
            <a:ext cx="11274663" cy="5334000"/>
          </a:xfrm>
        </p:spPr>
        <p:txBody>
          <a:bodyPr/>
          <a:lstStyle/>
          <a:p>
            <a:pPr>
              <a:defRPr/>
            </a:pPr>
            <a:r>
              <a:rPr lang="en-US" dirty="0" smtClean="0"/>
              <a:t>Try to run the below main method:</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lnSpc>
                <a:spcPct val="100000"/>
              </a:lnSpc>
              <a:defRPr/>
            </a:pPr>
            <a:r>
              <a:rPr lang="en-US" sz="1600" dirty="0" smtClean="0"/>
              <a:t>This will throw a </a:t>
            </a:r>
            <a:r>
              <a:rPr lang="en-US" sz="1600" dirty="0" smtClean="0">
                <a:solidFill>
                  <a:schemeClr val="accent1">
                    <a:lumMod val="60000"/>
                    <a:lumOff val="40000"/>
                  </a:schemeClr>
                </a:solidFill>
              </a:rPr>
              <a:t>compile time </a:t>
            </a:r>
            <a:r>
              <a:rPr lang="en-US" sz="1600" dirty="0" smtClean="0"/>
              <a:t>error as deposit(float , Date) method is not visible to </a:t>
            </a:r>
            <a:r>
              <a:rPr lang="en-US" sz="1600" dirty="0" err="1" smtClean="0"/>
              <a:t>BankAccount</a:t>
            </a:r>
            <a:r>
              <a:rPr lang="en-US" sz="1600" dirty="0" smtClean="0"/>
              <a:t> class and we are referring </a:t>
            </a:r>
            <a:r>
              <a:rPr lang="en-US" sz="1600" dirty="0" err="1" smtClean="0"/>
              <a:t>CurrentAccount</a:t>
            </a:r>
            <a:r>
              <a:rPr lang="en-US" sz="1600" dirty="0" smtClean="0"/>
              <a:t> object from </a:t>
            </a:r>
            <a:r>
              <a:rPr lang="en-US" sz="1600" dirty="0" err="1" smtClean="0"/>
              <a:t>BankAccount</a:t>
            </a:r>
            <a:r>
              <a:rPr lang="en-US" sz="1600" dirty="0" smtClean="0"/>
              <a:t> variable here.</a:t>
            </a:r>
          </a:p>
          <a:p>
            <a:pPr>
              <a:lnSpc>
                <a:spcPct val="100000"/>
              </a:lnSpc>
              <a:defRPr/>
            </a:pPr>
            <a:endParaRPr lang="en-US" sz="1600" dirty="0"/>
          </a:p>
          <a:p>
            <a:pPr>
              <a:lnSpc>
                <a:spcPct val="100000"/>
              </a:lnSpc>
              <a:defRPr/>
            </a:pPr>
            <a:r>
              <a:rPr lang="en-US" sz="1600" dirty="0" err="1" smtClean="0"/>
              <a:t>OverLoading</a:t>
            </a:r>
            <a:r>
              <a:rPr lang="en-US" sz="1600" dirty="0" smtClean="0"/>
              <a:t> Rules:</a:t>
            </a:r>
          </a:p>
          <a:p>
            <a:pPr lvl="1">
              <a:defRPr/>
            </a:pPr>
            <a:r>
              <a:rPr lang="en-US" sz="1400" dirty="0"/>
              <a:t>Overloaded methods MUST change the argument list.</a:t>
            </a:r>
          </a:p>
          <a:p>
            <a:pPr lvl="1">
              <a:defRPr/>
            </a:pPr>
            <a:r>
              <a:rPr lang="en-US" sz="1400" dirty="0" smtClean="0"/>
              <a:t>Overloaded </a:t>
            </a:r>
            <a:r>
              <a:rPr lang="en-US" sz="1400" dirty="0"/>
              <a:t>methods CAN change the return type.</a:t>
            </a:r>
          </a:p>
          <a:p>
            <a:pPr lvl="1">
              <a:defRPr/>
            </a:pPr>
            <a:r>
              <a:rPr lang="en-US" sz="1400" dirty="0" smtClean="0"/>
              <a:t>Overloaded </a:t>
            </a:r>
            <a:r>
              <a:rPr lang="en-US" sz="1400" dirty="0"/>
              <a:t>methods CAN change the access modifier.</a:t>
            </a:r>
          </a:p>
          <a:p>
            <a:pPr lvl="1">
              <a:defRPr/>
            </a:pPr>
            <a:r>
              <a:rPr lang="en-US" sz="1400" dirty="0" smtClean="0"/>
              <a:t>Overloaded </a:t>
            </a:r>
            <a:r>
              <a:rPr lang="en-US" sz="1400" dirty="0"/>
              <a:t>methods CAN declare new or broader checked exceptions</a:t>
            </a:r>
            <a:r>
              <a:rPr lang="en-US" sz="1400" dirty="0" smtClean="0"/>
              <a:t>.</a:t>
            </a:r>
          </a:p>
          <a:p>
            <a:pPr lvl="1">
              <a:defRPr/>
            </a:pPr>
            <a:r>
              <a:rPr lang="en-US" sz="1400" dirty="0"/>
              <a:t>A method can be overloaded in the </a:t>
            </a:r>
            <a:r>
              <a:rPr lang="en-US" sz="1400" i="1" dirty="0"/>
              <a:t>same </a:t>
            </a:r>
            <a:r>
              <a:rPr lang="en-US" sz="1400" dirty="0"/>
              <a:t>class or in a </a:t>
            </a:r>
            <a:r>
              <a:rPr lang="en-US" sz="1400" i="1" dirty="0" smtClean="0"/>
              <a:t>subclass.</a:t>
            </a:r>
            <a:endParaRPr lang="en-US" sz="1400" dirty="0" smtClean="0"/>
          </a:p>
          <a:p>
            <a:pPr lvl="1">
              <a:defRPr/>
            </a:pPr>
            <a:endParaRPr lang="en-US" sz="1400" dirty="0" smtClean="0"/>
          </a:p>
          <a:p>
            <a:pPr>
              <a:defRPr/>
            </a:pPr>
            <a:endParaRPr lang="en-US" dirty="0"/>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10" y="838200"/>
            <a:ext cx="5269127"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756810"/>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sz="1600" dirty="0"/>
              <a:t>Be careful to recognize when a method is overloaded rather </a:t>
            </a:r>
            <a:r>
              <a:rPr lang="en-US" sz="1600" dirty="0" smtClean="0"/>
              <a:t>than overridden</a:t>
            </a:r>
            <a:r>
              <a:rPr lang="en-US" sz="1600" dirty="0"/>
              <a:t>. You might see a method that appears to be violating a rule for overriding, </a:t>
            </a:r>
            <a:r>
              <a:rPr lang="en-US" sz="1600" dirty="0" smtClean="0"/>
              <a:t>but that </a:t>
            </a:r>
            <a:r>
              <a:rPr lang="en-US" sz="1600" dirty="0"/>
              <a:t>is actually a legal overload, as follows:</a:t>
            </a:r>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endParaRPr lang="en-US" sz="1600" dirty="0"/>
          </a:p>
          <a:p>
            <a:pPr>
              <a:defRPr/>
            </a:pPr>
            <a:endParaRPr lang="en-US" sz="1600" dirty="0" smtClean="0"/>
          </a:p>
          <a:p>
            <a:pPr>
              <a:defRPr/>
            </a:pPr>
            <a:r>
              <a:rPr lang="en-US" sz="1600" dirty="0" smtClean="0"/>
              <a:t>It's </a:t>
            </a:r>
            <a:r>
              <a:rPr lang="en-US" sz="1600" dirty="0"/>
              <a:t>tempting to see the </a:t>
            </a:r>
            <a:r>
              <a:rPr lang="en-US" sz="1600" dirty="0" err="1"/>
              <a:t>IOException</a:t>
            </a:r>
            <a:r>
              <a:rPr lang="en-US" sz="1600" dirty="0"/>
              <a:t> as the problem, because </a:t>
            </a:r>
            <a:r>
              <a:rPr lang="en-US" sz="1600" dirty="0" smtClean="0"/>
              <a:t>the overridden </a:t>
            </a:r>
            <a:r>
              <a:rPr lang="en-US" sz="1600" dirty="0" err="1"/>
              <a:t>doStuff</a:t>
            </a:r>
            <a:r>
              <a:rPr lang="en-US" sz="1600" dirty="0"/>
              <a:t>() method doesn’t declare an exception, and </a:t>
            </a:r>
            <a:r>
              <a:rPr lang="en-US" sz="1600" dirty="0" err="1"/>
              <a:t>IOException</a:t>
            </a:r>
            <a:r>
              <a:rPr lang="en-US" sz="1600" dirty="0"/>
              <a:t> is </a:t>
            </a:r>
            <a:r>
              <a:rPr lang="en-US" sz="1600" dirty="0" smtClean="0"/>
              <a:t>checked by </a:t>
            </a:r>
            <a:r>
              <a:rPr lang="en-US" sz="1600" dirty="0"/>
              <a:t>the compiler. </a:t>
            </a:r>
            <a:endParaRPr lang="en-US" sz="1600" dirty="0" smtClean="0"/>
          </a:p>
          <a:p>
            <a:pPr>
              <a:defRPr/>
            </a:pPr>
            <a:r>
              <a:rPr lang="en-US" sz="1600" dirty="0" smtClean="0"/>
              <a:t>But </a:t>
            </a:r>
            <a:r>
              <a:rPr lang="en-US" sz="1600" dirty="0"/>
              <a:t>the </a:t>
            </a:r>
            <a:r>
              <a:rPr lang="en-US" sz="1600" dirty="0" err="1"/>
              <a:t>doStuff</a:t>
            </a:r>
            <a:r>
              <a:rPr lang="en-US" sz="1600" dirty="0"/>
              <a:t>() method is not </a:t>
            </a:r>
            <a:r>
              <a:rPr lang="en-US" sz="1600" dirty="0">
                <a:solidFill>
                  <a:schemeClr val="accent1">
                    <a:lumMod val="60000"/>
                    <a:lumOff val="40000"/>
                  </a:schemeClr>
                </a:solidFill>
              </a:rPr>
              <a:t>overridden!</a:t>
            </a:r>
            <a:r>
              <a:rPr lang="en-US" sz="1600" dirty="0"/>
              <a:t> Subclass Bar overloads </a:t>
            </a:r>
            <a:r>
              <a:rPr lang="en-US" sz="1600" dirty="0" smtClean="0"/>
              <a:t>the </a:t>
            </a:r>
            <a:r>
              <a:rPr lang="en-US" sz="1600" dirty="0" err="1" smtClean="0"/>
              <a:t>doStuff</a:t>
            </a:r>
            <a:r>
              <a:rPr lang="en-US" sz="1600" dirty="0"/>
              <a:t>() method, by varying the argument list, so the </a:t>
            </a:r>
            <a:r>
              <a:rPr lang="en-US" sz="1600" dirty="0" err="1"/>
              <a:t>IOException</a:t>
            </a:r>
            <a:r>
              <a:rPr lang="en-US" sz="1600" dirty="0"/>
              <a:t> is fi ne.</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082" y="1676400"/>
            <a:ext cx="7046664"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7562466"/>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44384" y="463550"/>
            <a:ext cx="10978407" cy="501650"/>
          </a:xfrm>
        </p:spPr>
        <p:txBody>
          <a:bodyPr/>
          <a:lstStyle/>
          <a:p>
            <a:r>
              <a:rPr lang="en-US" altLang="en-US" smtClean="0"/>
              <a:t>Procedural vs. OO Programming</a:t>
            </a:r>
          </a:p>
        </p:txBody>
      </p:sp>
      <p:sp>
        <p:nvSpPr>
          <p:cNvPr id="9219" name="Rectangle 3"/>
          <p:cNvSpPr>
            <a:spLocks noGrp="1" noChangeArrowheads="1"/>
          </p:cNvSpPr>
          <p:nvPr>
            <p:ph type="body" idx="4294967295"/>
          </p:nvPr>
        </p:nvSpPr>
        <p:spPr>
          <a:xfrm>
            <a:off x="507868" y="1066800"/>
            <a:ext cx="5944169" cy="4940300"/>
          </a:xfrm>
        </p:spPr>
        <p:txBody>
          <a:bodyPr/>
          <a:lstStyle/>
          <a:p>
            <a:pPr algn="just">
              <a:lnSpc>
                <a:spcPct val="100000"/>
              </a:lnSpc>
            </a:pPr>
            <a:r>
              <a:rPr lang="en-US" altLang="en-US" smtClean="0"/>
              <a:t>Programming involves</a:t>
            </a:r>
          </a:p>
          <a:p>
            <a:pPr lvl="1" algn="just">
              <a:lnSpc>
                <a:spcPct val="100000"/>
              </a:lnSpc>
            </a:pPr>
            <a:r>
              <a:rPr lang="en-US" altLang="en-US" smtClean="0"/>
              <a:t>Data (Attribute/Variables)</a:t>
            </a:r>
          </a:p>
          <a:p>
            <a:pPr lvl="1" algn="just">
              <a:lnSpc>
                <a:spcPct val="100000"/>
              </a:lnSpc>
            </a:pPr>
            <a:r>
              <a:rPr lang="en-US" altLang="en-US" smtClean="0"/>
              <a:t>Behavior (Function/Proc/Method)</a:t>
            </a:r>
          </a:p>
          <a:p>
            <a:pPr lvl="1" algn="just">
              <a:lnSpc>
                <a:spcPct val="100000"/>
              </a:lnSpc>
              <a:buFont typeface="Wingdings" panose="05000000000000000000" pitchFamily="2" charset="2"/>
              <a:buNone/>
            </a:pPr>
            <a:endParaRPr lang="en-US" altLang="en-US" smtClean="0"/>
          </a:p>
          <a:p>
            <a:pPr algn="just">
              <a:lnSpc>
                <a:spcPct val="100000"/>
              </a:lnSpc>
            </a:pPr>
            <a:r>
              <a:rPr lang="en-US" altLang="en-US" smtClean="0"/>
              <a:t>Procedural Programming</a:t>
            </a:r>
          </a:p>
          <a:p>
            <a:pPr lvl="1" algn="just">
              <a:lnSpc>
                <a:spcPct val="100000"/>
              </a:lnSpc>
            </a:pPr>
            <a:r>
              <a:rPr lang="en-US" altLang="en-US" smtClean="0"/>
              <a:t>The </a:t>
            </a:r>
            <a:r>
              <a:rPr lang="en-US" altLang="en-US" smtClean="0">
                <a:solidFill>
                  <a:schemeClr val="accent1"/>
                </a:solidFill>
              </a:rPr>
              <a:t>data and behaviors</a:t>
            </a:r>
            <a:r>
              <a:rPr lang="en-US" altLang="en-US" smtClean="0"/>
              <a:t> are normally </a:t>
            </a:r>
            <a:r>
              <a:rPr lang="en-US" altLang="en-US" smtClean="0">
                <a:solidFill>
                  <a:schemeClr val="accent1"/>
                </a:solidFill>
              </a:rPr>
              <a:t>separated</a:t>
            </a:r>
            <a:r>
              <a:rPr lang="en-US" altLang="en-US" smtClean="0"/>
              <a:t>.</a:t>
            </a:r>
          </a:p>
          <a:p>
            <a:pPr lvl="1" algn="just">
              <a:lnSpc>
                <a:spcPct val="100000"/>
              </a:lnSpc>
            </a:pPr>
            <a:r>
              <a:rPr lang="en-US" altLang="en-US" smtClean="0"/>
              <a:t>The programmer needs to remember which code applies to which data.</a:t>
            </a:r>
          </a:p>
          <a:p>
            <a:pPr lvl="1" algn="just">
              <a:lnSpc>
                <a:spcPct val="100000"/>
              </a:lnSpc>
            </a:pPr>
            <a:r>
              <a:rPr lang="en-US" altLang="en-US" smtClean="0">
                <a:solidFill>
                  <a:schemeClr val="accent1"/>
                </a:solidFill>
              </a:rPr>
              <a:t>No control over data</a:t>
            </a:r>
            <a:r>
              <a:rPr lang="en-US" altLang="en-US" smtClean="0"/>
              <a:t> (any code can modify it) so testing, debugging more difficult.</a:t>
            </a:r>
          </a:p>
          <a:p>
            <a:pPr lvl="1" algn="just">
              <a:buFont typeface="Wingdings" panose="05000000000000000000" pitchFamily="2" charset="2"/>
              <a:buNone/>
            </a:pPr>
            <a:endParaRPr lang="en-US" altLang="en-US" smtClean="0"/>
          </a:p>
        </p:txBody>
      </p:sp>
      <p:pic>
        <p:nvPicPr>
          <p:cNvPr id="9220" name="Picture 21" descr="SNAGHTML8fe2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042" y="1009650"/>
            <a:ext cx="539821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035325"/>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Links and Associations</a:t>
            </a:r>
          </a:p>
        </p:txBody>
      </p:sp>
      <p:sp>
        <p:nvSpPr>
          <p:cNvPr id="35843" name="Content Placeholder 2"/>
          <p:cNvSpPr>
            <a:spLocks noGrp="1"/>
          </p:cNvSpPr>
          <p:nvPr>
            <p:ph sz="quarter" idx="10"/>
          </p:nvPr>
        </p:nvSpPr>
        <p:spPr/>
        <p:txBody>
          <a:bodyPr/>
          <a:lstStyle/>
          <a:p>
            <a:pPr>
              <a:lnSpc>
                <a:spcPct val="100000"/>
              </a:lnSpc>
              <a:spcAft>
                <a:spcPct val="0"/>
              </a:spcAft>
              <a:defRPr/>
            </a:pPr>
            <a:r>
              <a:rPr lang="en-US" altLang="en-US" sz="1600" dirty="0" smtClean="0"/>
              <a:t>Link- A link represents a connection through which an object collaborates with other objects. Through a link, one object may invoke the methods or navigate through another object. A link depicts the relationship between two or more objects.</a:t>
            </a:r>
          </a:p>
          <a:p>
            <a:pPr>
              <a:lnSpc>
                <a:spcPct val="100000"/>
              </a:lnSpc>
              <a:spcAft>
                <a:spcPct val="0"/>
              </a:spcAft>
              <a:defRPr/>
            </a:pPr>
            <a:endParaRPr lang="en-US" altLang="en-US" sz="1600" dirty="0" smtClean="0"/>
          </a:p>
          <a:p>
            <a:pPr marL="0" indent="0" algn="just">
              <a:buFont typeface="Wingdings" panose="05000000000000000000" pitchFamily="2" charset="2"/>
              <a:buNone/>
              <a:defRPr/>
            </a:pPr>
            <a:r>
              <a:rPr lang="en-US" altLang="en-US" sz="1600" b="1" dirty="0" smtClean="0"/>
              <a:t>Association</a:t>
            </a:r>
            <a:r>
              <a:rPr lang="en-US" altLang="en-US" sz="1600" dirty="0" smtClean="0"/>
              <a:t> – </a:t>
            </a:r>
          </a:p>
          <a:p>
            <a:pPr algn="just">
              <a:defRPr/>
            </a:pPr>
            <a:r>
              <a:rPr lang="en-US" altLang="en-US" sz="1600" dirty="0" smtClean="0"/>
              <a:t>Association </a:t>
            </a:r>
            <a:r>
              <a:rPr lang="en-US" altLang="en-US" sz="1600" dirty="0"/>
              <a:t>represent the relationship between objects</a:t>
            </a:r>
            <a:r>
              <a:rPr lang="en-US" altLang="en-US" sz="1600" dirty="0" smtClean="0"/>
              <a:t>.</a:t>
            </a:r>
            <a:endParaRPr lang="en-US" altLang="en-US" sz="1600" dirty="0"/>
          </a:p>
          <a:p>
            <a:pPr algn="just">
              <a:defRPr/>
            </a:pPr>
            <a:r>
              <a:rPr lang="en-US" altLang="en-US" sz="1600" dirty="0"/>
              <a:t>An object wants another object to perform a service for it</a:t>
            </a:r>
            <a:r>
              <a:rPr lang="en-US" altLang="en-US" sz="1600" dirty="0" smtClean="0"/>
              <a:t>.</a:t>
            </a:r>
            <a:endParaRPr lang="en-US" altLang="en-US" sz="1600" dirty="0"/>
          </a:p>
          <a:p>
            <a:pPr algn="just">
              <a:defRPr/>
            </a:pPr>
            <a:r>
              <a:rPr lang="en-US" altLang="en-US" sz="1600" dirty="0"/>
              <a:t>Computer system is composed of monitor, keyboard, mouse and system box.</a:t>
            </a:r>
          </a:p>
          <a:p>
            <a:pPr algn="just">
              <a:defRPr/>
            </a:pPr>
            <a:r>
              <a:rPr lang="en-US" altLang="en-US" sz="1600" dirty="0"/>
              <a:t>Meeting room is composed of chairs, table, phone etc.</a:t>
            </a:r>
          </a:p>
          <a:p>
            <a:pPr marL="0" indent="0">
              <a:lnSpc>
                <a:spcPct val="100000"/>
              </a:lnSpc>
              <a:spcAft>
                <a:spcPct val="0"/>
              </a:spcAft>
              <a:buFont typeface="Wingdings" panose="05000000000000000000" pitchFamily="2" charset="2"/>
              <a:buNone/>
              <a:defRPr/>
            </a:pPr>
            <a:endParaRPr lang="en-US" altLang="en-US" sz="1600" dirty="0" smtClean="0"/>
          </a:p>
        </p:txBody>
      </p:sp>
      <p:pic>
        <p:nvPicPr>
          <p:cNvPr id="46084" name="Picture 5" descr="compu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942" y="3276600"/>
            <a:ext cx="5247966"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915765"/>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07868" y="457200"/>
            <a:ext cx="10978407" cy="501650"/>
          </a:xfrm>
        </p:spPr>
        <p:txBody>
          <a:bodyPr/>
          <a:lstStyle/>
          <a:p>
            <a:r>
              <a:rPr lang="en-US" altLang="en-US" smtClean="0"/>
              <a:t>Cardinality </a:t>
            </a:r>
          </a:p>
        </p:txBody>
      </p:sp>
      <p:sp>
        <p:nvSpPr>
          <p:cNvPr id="47107" name="Rectangle 3"/>
          <p:cNvSpPr>
            <a:spLocks noGrp="1" noChangeArrowheads="1"/>
          </p:cNvSpPr>
          <p:nvPr>
            <p:ph type="body" sz="half" idx="1"/>
          </p:nvPr>
        </p:nvSpPr>
        <p:spPr>
          <a:xfrm>
            <a:off x="573468" y="1087438"/>
            <a:ext cx="10716009" cy="5118100"/>
          </a:xfrm>
        </p:spPr>
        <p:txBody>
          <a:bodyPr/>
          <a:lstStyle/>
          <a:p>
            <a:pPr algn="just"/>
            <a:r>
              <a:rPr lang="en-IN" altLang="en-US" sz="1600" smtClean="0"/>
              <a:t>It specifies how many times (minimum and maximum) an entity is related to another entity in a given relationship.</a:t>
            </a:r>
          </a:p>
          <a:p>
            <a:pPr algn="just"/>
            <a:endParaRPr lang="en-IN" altLang="en-US" sz="1600" smtClean="0"/>
          </a:p>
          <a:p>
            <a:pPr algn="just"/>
            <a:r>
              <a:rPr lang="en-IN" altLang="en-US" sz="1600" smtClean="0"/>
              <a:t>Three types of Cardinality ratio:</a:t>
            </a:r>
          </a:p>
          <a:p>
            <a:pPr lvl="1" algn="just"/>
            <a:r>
              <a:rPr lang="en-IN" altLang="en-US" sz="1400" smtClean="0"/>
              <a:t>One-to-one: S</a:t>
            </a:r>
            <a:r>
              <a:rPr lang="en-US" altLang="en-US" sz="1400" smtClean="0"/>
              <a:t>ingle object of class A is associated with a single obhject of class B.</a:t>
            </a:r>
          </a:p>
          <a:p>
            <a:pPr lvl="1" algn="just"/>
            <a:r>
              <a:rPr lang="en-US" altLang="en-US" sz="1400" smtClean="0"/>
              <a:t>One–to–Many : A single object of class A is associated with many objects of class B.</a:t>
            </a:r>
          </a:p>
          <a:p>
            <a:pPr lvl="1" algn="just"/>
            <a:r>
              <a:rPr lang="en-US" altLang="en-US" sz="1400" smtClean="0"/>
              <a:t>Many–to–Many : An object of class A may be associated with many objects of class B and conversely an object of class B may be associated with many objects of class A.</a:t>
            </a:r>
            <a:endParaRPr lang="en-IN" altLang="en-US" sz="1400" smtClean="0"/>
          </a:p>
          <a:p>
            <a:pPr algn="just"/>
            <a:endParaRPr lang="en-US" altLang="en-US" sz="1600" smtClean="0"/>
          </a:p>
          <a:p>
            <a:pPr algn="just"/>
            <a:r>
              <a:rPr lang="en-US" altLang="en-US" sz="1600" smtClean="0"/>
              <a:t>Determine the cardinality by asking following questions - </a:t>
            </a:r>
          </a:p>
          <a:p>
            <a:pPr lvl="1" algn="just"/>
            <a:r>
              <a:rPr lang="en-US" altLang="en-US" smtClean="0"/>
              <a:t>Which objects collaborate with other objects?</a:t>
            </a:r>
          </a:p>
          <a:p>
            <a:pPr lvl="1" algn="just"/>
            <a:r>
              <a:rPr lang="en-US" altLang="en-US" smtClean="0"/>
              <a:t>How many objects participate in the collaboration?</a:t>
            </a:r>
          </a:p>
          <a:p>
            <a:pPr lvl="1" algn="just"/>
            <a:r>
              <a:rPr lang="en-US" altLang="en-US" smtClean="0"/>
              <a:t>Is the collaboration optional or mandatory?</a:t>
            </a:r>
          </a:p>
          <a:p>
            <a:pPr algn="just"/>
            <a:endParaRPr lang="en-US" altLang="en-US" sz="1600" smtClean="0"/>
          </a:p>
        </p:txBody>
      </p:sp>
      <p:pic>
        <p:nvPicPr>
          <p:cNvPr id="47108" name="Picture 6" descr="SNAGHTML9581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221" y="4419600"/>
            <a:ext cx="5484971"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45456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07868" y="457200"/>
            <a:ext cx="10978407" cy="501650"/>
          </a:xfrm>
        </p:spPr>
        <p:txBody>
          <a:bodyPr/>
          <a:lstStyle/>
          <a:p>
            <a:r>
              <a:rPr lang="en-US" altLang="en-US" smtClean="0"/>
              <a:t>Cardinality – UML Notation</a:t>
            </a:r>
          </a:p>
        </p:txBody>
      </p:sp>
      <p:sp>
        <p:nvSpPr>
          <p:cNvPr id="48131" name="Rectangle 3"/>
          <p:cNvSpPr>
            <a:spLocks noGrp="1" noChangeArrowheads="1"/>
          </p:cNvSpPr>
          <p:nvPr>
            <p:ph type="body" sz="half" idx="1"/>
          </p:nvPr>
        </p:nvSpPr>
        <p:spPr>
          <a:xfrm>
            <a:off x="573468" y="1282700"/>
            <a:ext cx="11020729" cy="1214438"/>
          </a:xfrm>
        </p:spPr>
        <p:txBody>
          <a:bodyPr/>
          <a:lstStyle/>
          <a:p>
            <a:pPr algn="just"/>
            <a:r>
              <a:rPr lang="en-IN" altLang="en-US" sz="1600" smtClean="0"/>
              <a:t>Cardinality is indicated along the association lines.</a:t>
            </a:r>
          </a:p>
          <a:p>
            <a:pPr algn="just"/>
            <a:r>
              <a:rPr lang="en-US" altLang="en-US" sz="1600" smtClean="0"/>
              <a:t>A role identifies the meaning for the association end and it is used to navigate to an object of the other class to the association.</a:t>
            </a:r>
          </a:p>
          <a:p>
            <a:pPr algn="just"/>
            <a:endParaRPr lang="en-IN" altLang="en-US" sz="1600" smtClean="0"/>
          </a:p>
          <a:p>
            <a:pPr algn="just"/>
            <a:endParaRPr lang="en-US" altLang="en-US" sz="1600" smtClean="0"/>
          </a:p>
          <a:p>
            <a:pPr algn="just"/>
            <a:endParaRPr lang="en-US" altLang="en-US" sz="1600" smtClean="0"/>
          </a:p>
        </p:txBody>
      </p:sp>
      <p:pic>
        <p:nvPicPr>
          <p:cNvPr id="48132" name="Picture 8" descr="SNAGHTML106959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717" y="2614614"/>
            <a:ext cx="10417637"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046672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Generalization and Specialization</a:t>
            </a:r>
          </a:p>
        </p:txBody>
      </p:sp>
      <p:sp>
        <p:nvSpPr>
          <p:cNvPr id="3" name="Content Placeholder 2"/>
          <p:cNvSpPr>
            <a:spLocks noGrp="1"/>
          </p:cNvSpPr>
          <p:nvPr>
            <p:ph sz="quarter" idx="10"/>
          </p:nvPr>
        </p:nvSpPr>
        <p:spPr/>
        <p:txBody>
          <a:bodyPr/>
          <a:lstStyle/>
          <a:p>
            <a:pPr marL="0" indent="0">
              <a:lnSpc>
                <a:spcPct val="100000"/>
              </a:lnSpc>
              <a:buFont typeface="Wingdings" panose="05000000000000000000" pitchFamily="2" charset="2"/>
              <a:buNone/>
              <a:defRPr/>
            </a:pPr>
            <a:r>
              <a:rPr lang="en-US" sz="1600" b="1" kern="1200" dirty="0" smtClean="0"/>
              <a:t>Specialization:</a:t>
            </a:r>
          </a:p>
          <a:p>
            <a:pPr>
              <a:lnSpc>
                <a:spcPct val="100000"/>
              </a:lnSpc>
              <a:defRPr/>
            </a:pPr>
            <a:r>
              <a:rPr lang="en-US" sz="1600" kern="1200" dirty="0" smtClean="0"/>
              <a:t>Specialization </a:t>
            </a:r>
            <a:r>
              <a:rPr lang="en-US" sz="1600" kern="1200" dirty="0"/>
              <a:t>and generalization is the subclass and superclass hierarchy in java inheritance concepts.</a:t>
            </a:r>
          </a:p>
          <a:p>
            <a:pPr>
              <a:lnSpc>
                <a:spcPct val="100000"/>
              </a:lnSpc>
              <a:defRPr/>
            </a:pPr>
            <a:r>
              <a:rPr lang="en-US" sz="1600" kern="1200" dirty="0"/>
              <a:t>Specialization is </a:t>
            </a:r>
            <a:r>
              <a:rPr lang="en-US" sz="1600" kern="1200" dirty="0" smtClean="0"/>
              <a:t>the </a:t>
            </a:r>
            <a:r>
              <a:rPr lang="en-US" sz="1600" kern="1200" dirty="0"/>
              <a:t>process of </a:t>
            </a:r>
            <a:r>
              <a:rPr lang="en-US" sz="1600" kern="1200" dirty="0" smtClean="0"/>
              <a:t>sub classing </a:t>
            </a:r>
            <a:r>
              <a:rPr lang="en-US" sz="1600" kern="1200" dirty="0"/>
              <a:t>a superclass entity on the basis of some distinguishing characteristic of the entity in the superclass. The reason for creating such hierarchical relationship is that:</a:t>
            </a:r>
          </a:p>
          <a:p>
            <a:pPr marL="914400" lvl="1" indent="-514350">
              <a:lnSpc>
                <a:spcPct val="100000"/>
              </a:lnSpc>
              <a:defRPr/>
            </a:pPr>
            <a:r>
              <a:rPr lang="en-US" kern="1200" dirty="0"/>
              <a:t>Certain attributes of the superclass may apply to some but not </a:t>
            </a:r>
            <a:r>
              <a:rPr lang="en-US" kern="1200" dirty="0" smtClean="0"/>
              <a:t>all.</a:t>
            </a:r>
          </a:p>
          <a:p>
            <a:pPr marL="0" indent="0">
              <a:lnSpc>
                <a:spcPct val="100000"/>
              </a:lnSpc>
              <a:buFont typeface="Wingdings" panose="05000000000000000000" pitchFamily="2" charset="2"/>
              <a:buNone/>
              <a:defRPr/>
            </a:pPr>
            <a:endParaRPr lang="en-US" sz="1600" b="1" kern="1200" dirty="0" smtClean="0"/>
          </a:p>
          <a:p>
            <a:pPr marL="0" indent="0">
              <a:lnSpc>
                <a:spcPct val="100000"/>
              </a:lnSpc>
              <a:buFont typeface="Wingdings" panose="05000000000000000000" pitchFamily="2" charset="2"/>
              <a:buNone/>
              <a:defRPr/>
            </a:pPr>
            <a:r>
              <a:rPr lang="en-US" sz="1600" b="1" kern="1200" dirty="0" smtClean="0"/>
              <a:t>Generalization:</a:t>
            </a:r>
          </a:p>
          <a:p>
            <a:pPr>
              <a:lnSpc>
                <a:spcPct val="100000"/>
              </a:lnSpc>
              <a:defRPr/>
            </a:pPr>
            <a:r>
              <a:rPr lang="en-US" sz="1600" kern="1200" dirty="0" smtClean="0"/>
              <a:t>Generalization </a:t>
            </a:r>
            <a:r>
              <a:rPr lang="en-US" sz="1600" kern="1200" dirty="0"/>
              <a:t>is the bottom-up process of </a:t>
            </a:r>
            <a:r>
              <a:rPr lang="en-US" sz="1600" kern="1200" dirty="0" smtClean="0"/>
              <a:t>abstraction.</a:t>
            </a:r>
          </a:p>
          <a:p>
            <a:pPr>
              <a:lnSpc>
                <a:spcPct val="100000"/>
              </a:lnSpc>
              <a:defRPr/>
            </a:pPr>
            <a:r>
              <a:rPr lang="en-US" sz="1600" kern="1200" dirty="0" smtClean="0"/>
              <a:t> In generalization we </a:t>
            </a:r>
            <a:r>
              <a:rPr lang="en-US" sz="1600" kern="1200" dirty="0"/>
              <a:t>club the differences among entities according to the common feature and generalize them into a single superclass. </a:t>
            </a:r>
            <a:endParaRPr lang="en-US" sz="1600" kern="1200" dirty="0" smtClean="0"/>
          </a:p>
          <a:p>
            <a:pPr>
              <a:lnSpc>
                <a:spcPct val="100000"/>
              </a:lnSpc>
              <a:defRPr/>
            </a:pPr>
            <a:r>
              <a:rPr lang="en-US" sz="1600" kern="1200" dirty="0" smtClean="0"/>
              <a:t>The </a:t>
            </a:r>
            <a:r>
              <a:rPr lang="en-US" sz="1600" kern="1200" dirty="0"/>
              <a:t>original entities are thus subclasses of it. </a:t>
            </a:r>
            <a:endParaRPr lang="en-US" sz="1600" kern="1200" dirty="0" smtClean="0"/>
          </a:p>
          <a:p>
            <a:pPr>
              <a:lnSpc>
                <a:spcPct val="100000"/>
              </a:lnSpc>
              <a:defRPr/>
            </a:pPr>
            <a:r>
              <a:rPr lang="en-US" sz="1600" kern="1200" dirty="0" smtClean="0"/>
              <a:t>In simple </a:t>
            </a:r>
            <a:r>
              <a:rPr lang="en-US" sz="1600" kern="1200" dirty="0"/>
              <a:t>terms, it is just the reverse of specialization, which is a top-down process whereas generalization is bottom up.</a:t>
            </a:r>
          </a:p>
        </p:txBody>
      </p:sp>
    </p:spTree>
    <p:extLst>
      <p:ext uri="{BB962C8B-B14F-4D97-AF65-F5344CB8AC3E}">
        <p14:creationId xmlns:p14="http://schemas.microsoft.com/office/powerpoint/2010/main" val="2757286375"/>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Generalization and Specialization (Contd..)</a:t>
            </a:r>
          </a:p>
        </p:txBody>
      </p:sp>
      <p:sp>
        <p:nvSpPr>
          <p:cNvPr id="50179" name="Content Placeholder 3"/>
          <p:cNvSpPr>
            <a:spLocks noGrp="1"/>
          </p:cNvSpPr>
          <p:nvPr>
            <p:ph sz="quarter" idx="10"/>
          </p:nvPr>
        </p:nvSpPr>
        <p:spPr/>
        <p:txBody>
          <a:bodyPr/>
          <a:lstStyle/>
          <a:p>
            <a:pPr>
              <a:spcAft>
                <a:spcPct val="0"/>
              </a:spcAft>
            </a:pPr>
            <a:r>
              <a:rPr lang="en-US" altLang="en-US" sz="1600" smtClean="0"/>
              <a:t>Bank Account is generalization</a:t>
            </a:r>
          </a:p>
          <a:p>
            <a:pPr>
              <a:spcAft>
                <a:spcPct val="0"/>
              </a:spcAft>
            </a:pPr>
            <a:r>
              <a:rPr lang="en-US" altLang="en-US" sz="1600" smtClean="0"/>
              <a:t>Saving Account is Specialization</a:t>
            </a:r>
          </a:p>
          <a:p>
            <a:pPr>
              <a:spcAft>
                <a:spcPct val="0"/>
              </a:spcAft>
            </a:pPr>
            <a:endParaRPr lang="en-US" altLang="en-US" sz="1600" smtClean="0"/>
          </a:p>
        </p:txBody>
      </p:sp>
      <p:pic>
        <p:nvPicPr>
          <p:cNvPr id="501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754" y="1962150"/>
            <a:ext cx="7554532"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697777"/>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When to use Generalization and Specialization</a:t>
            </a:r>
          </a:p>
        </p:txBody>
      </p:sp>
      <p:sp>
        <p:nvSpPr>
          <p:cNvPr id="3" name="Content Placeholder 2"/>
          <p:cNvSpPr>
            <a:spLocks noGrp="1"/>
          </p:cNvSpPr>
          <p:nvPr>
            <p:ph sz="quarter" idx="10"/>
          </p:nvPr>
        </p:nvSpPr>
        <p:spPr/>
        <p:txBody>
          <a:bodyPr/>
          <a:lstStyle/>
          <a:p>
            <a:pPr>
              <a:lnSpc>
                <a:spcPct val="100000"/>
              </a:lnSpc>
              <a:defRPr/>
            </a:pPr>
            <a:r>
              <a:rPr lang="en-US" dirty="0" smtClean="0"/>
              <a:t>In above example, Observe that each Account (Saving and Current) has common field (account number) and common methods </a:t>
            </a:r>
            <a:r>
              <a:rPr lang="en-US" dirty="0" err="1" smtClean="0"/>
              <a:t>getBalance</a:t>
            </a:r>
            <a:r>
              <a:rPr lang="en-US" dirty="0" smtClean="0"/>
              <a:t>() and </a:t>
            </a:r>
            <a:r>
              <a:rPr lang="en-US" dirty="0" err="1" smtClean="0"/>
              <a:t>setBalance</a:t>
            </a:r>
            <a:r>
              <a:rPr lang="en-US" dirty="0" smtClean="0"/>
              <a:t>(). So keeping these common fields/behavior in one class is </a:t>
            </a:r>
            <a:r>
              <a:rPr lang="en-US" dirty="0">
                <a:solidFill>
                  <a:schemeClr val="accent1">
                    <a:lumMod val="60000"/>
                    <a:lumOff val="40000"/>
                  </a:schemeClr>
                </a:solidFill>
              </a:rPr>
              <a:t>G</a:t>
            </a:r>
            <a:r>
              <a:rPr lang="en-US" dirty="0" smtClean="0">
                <a:solidFill>
                  <a:schemeClr val="accent1">
                    <a:lumMod val="60000"/>
                    <a:lumOff val="40000"/>
                  </a:schemeClr>
                </a:solidFill>
              </a:rPr>
              <a:t>eneralization</a:t>
            </a:r>
          </a:p>
          <a:p>
            <a:pPr>
              <a:lnSpc>
                <a:spcPct val="100000"/>
              </a:lnSpc>
              <a:defRPr/>
            </a:pPr>
            <a:endParaRPr lang="en-US" dirty="0"/>
          </a:p>
          <a:p>
            <a:pPr>
              <a:lnSpc>
                <a:spcPct val="100000"/>
              </a:lnSpc>
              <a:defRPr/>
            </a:pPr>
            <a:r>
              <a:rPr lang="en-US" dirty="0" smtClean="0"/>
              <a:t>Also notice that Current Account and Saving Account has differences like Saving Account has interest and Current Account might have other charges. So segregating the specific members or behavior in specialized class is </a:t>
            </a:r>
            <a:r>
              <a:rPr lang="en-US" dirty="0" smtClean="0">
                <a:solidFill>
                  <a:schemeClr val="accent1">
                    <a:lumMod val="60000"/>
                    <a:lumOff val="40000"/>
                  </a:schemeClr>
                </a:solidFill>
              </a:rPr>
              <a:t>Specialization</a:t>
            </a:r>
            <a:r>
              <a:rPr lang="en-US" dirty="0" smtClean="0"/>
              <a:t>.</a:t>
            </a:r>
          </a:p>
          <a:p>
            <a:pPr>
              <a:lnSpc>
                <a:spcPct val="100000"/>
              </a:lnSpc>
              <a:defRPr/>
            </a:pPr>
            <a:endParaRPr lang="en-US" dirty="0"/>
          </a:p>
          <a:p>
            <a:pPr>
              <a:lnSpc>
                <a:spcPct val="100000"/>
              </a:lnSpc>
              <a:defRPr/>
            </a:pPr>
            <a:r>
              <a:rPr lang="en-US" dirty="0" smtClean="0"/>
              <a:t>Use Generalization when you have common members/Behavior that are applicable to two or more classes.</a:t>
            </a:r>
          </a:p>
          <a:p>
            <a:pPr>
              <a:lnSpc>
                <a:spcPct val="100000"/>
              </a:lnSpc>
              <a:defRPr/>
            </a:pPr>
            <a:endParaRPr lang="en-US" dirty="0"/>
          </a:p>
          <a:p>
            <a:pPr>
              <a:lnSpc>
                <a:spcPct val="100000"/>
              </a:lnSpc>
              <a:defRPr/>
            </a:pPr>
            <a:r>
              <a:rPr lang="en-US" dirty="0" smtClean="0"/>
              <a:t>Use Specialization when you have new members/behavior specific to this class.</a:t>
            </a:r>
            <a:endParaRPr lang="en-US" dirty="0"/>
          </a:p>
        </p:txBody>
      </p:sp>
    </p:spTree>
    <p:extLst>
      <p:ext uri="{BB962C8B-B14F-4D97-AF65-F5344CB8AC3E}">
        <p14:creationId xmlns:p14="http://schemas.microsoft.com/office/powerpoint/2010/main" val="1957771214"/>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Aggregation and Composition</a:t>
            </a:r>
          </a:p>
        </p:txBody>
      </p:sp>
      <p:sp>
        <p:nvSpPr>
          <p:cNvPr id="3" name="Content Placeholder 2"/>
          <p:cNvSpPr>
            <a:spLocks noGrp="1"/>
          </p:cNvSpPr>
          <p:nvPr>
            <p:ph sz="quarter" idx="10"/>
          </p:nvPr>
        </p:nvSpPr>
        <p:spPr/>
        <p:txBody>
          <a:bodyPr/>
          <a:lstStyle/>
          <a:p>
            <a:pPr>
              <a:lnSpc>
                <a:spcPct val="100000"/>
              </a:lnSpc>
              <a:defRPr/>
            </a:pPr>
            <a:r>
              <a:rPr lang="en-US" sz="1600" kern="1200" dirty="0"/>
              <a:t>Composition and Aggregation are types of associations. They are very closely related and in terms of programming there does not appear much difference.</a:t>
            </a:r>
          </a:p>
          <a:p>
            <a:pPr>
              <a:lnSpc>
                <a:spcPct val="100000"/>
              </a:lnSpc>
              <a:buFont typeface="Arial" pitchFamily="34" charset="0"/>
              <a:buChar char="•"/>
              <a:defRPr/>
            </a:pPr>
            <a:endParaRPr lang="en-US" sz="1600" kern="1200" dirty="0" smtClean="0"/>
          </a:p>
          <a:p>
            <a:pPr marL="0" indent="0">
              <a:lnSpc>
                <a:spcPct val="100000"/>
              </a:lnSpc>
              <a:buFont typeface="Wingdings" panose="05000000000000000000" pitchFamily="2" charset="2"/>
              <a:buNone/>
              <a:defRPr/>
            </a:pPr>
            <a:r>
              <a:rPr lang="en-US" sz="1600" b="1" kern="1200" dirty="0" smtClean="0"/>
              <a:t>Aggregation</a:t>
            </a:r>
            <a:r>
              <a:rPr lang="en-US" sz="1600" kern="1200" dirty="0"/>
              <a:t>: </a:t>
            </a:r>
            <a:endParaRPr lang="en-US" sz="1600" kern="1200" dirty="0" smtClean="0"/>
          </a:p>
          <a:p>
            <a:pPr lvl="1">
              <a:lnSpc>
                <a:spcPct val="100000"/>
              </a:lnSpc>
              <a:defRPr/>
            </a:pPr>
            <a:r>
              <a:rPr lang="en-US" sz="1400" kern="1200" dirty="0" smtClean="0"/>
              <a:t>Only see the whole.</a:t>
            </a:r>
          </a:p>
          <a:p>
            <a:pPr lvl="1">
              <a:lnSpc>
                <a:spcPct val="100000"/>
              </a:lnSpc>
              <a:defRPr/>
            </a:pPr>
            <a:r>
              <a:rPr lang="en-US" altLang="en-US" sz="1400" dirty="0"/>
              <a:t>A complex object composed of other </a:t>
            </a:r>
            <a:r>
              <a:rPr lang="en-US" altLang="en-US" sz="1400" dirty="0" smtClean="0"/>
              <a:t>objects.</a:t>
            </a:r>
          </a:p>
          <a:p>
            <a:pPr lvl="1">
              <a:lnSpc>
                <a:spcPct val="100000"/>
              </a:lnSpc>
              <a:defRPr/>
            </a:pPr>
            <a:r>
              <a:rPr lang="en-US" altLang="en-US" sz="1400" dirty="0"/>
              <a:t>TV composed of transistor, picture tube, tuner etc</a:t>
            </a:r>
            <a:r>
              <a:rPr lang="en-US" altLang="en-US" sz="1400" dirty="0" smtClean="0"/>
              <a:t>.</a:t>
            </a:r>
            <a:endParaRPr lang="en-US" sz="1400" kern="1200" dirty="0" smtClean="0"/>
          </a:p>
          <a:p>
            <a:pPr lvl="1">
              <a:lnSpc>
                <a:spcPct val="100000"/>
              </a:lnSpc>
              <a:defRPr/>
            </a:pPr>
            <a:r>
              <a:rPr lang="en-US" sz="1400" kern="1200" dirty="0" smtClean="0"/>
              <a:t>The </a:t>
            </a:r>
            <a:r>
              <a:rPr lang="en-US" sz="1400" kern="1200" dirty="0"/>
              <a:t>object exists outside the other, is created outside, so it is passed as an argument (for example) to the </a:t>
            </a:r>
            <a:r>
              <a:rPr lang="en-US" sz="1400" kern="1200" dirty="0" smtClean="0"/>
              <a:t>constructor. </a:t>
            </a:r>
            <a:endParaRPr lang="en-US" sz="1400" kern="1200" dirty="0"/>
          </a:p>
        </p:txBody>
      </p:sp>
      <p:pic>
        <p:nvPicPr>
          <p:cNvPr id="52228" name="Picture 6" descr="ca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251" y="3519489"/>
            <a:ext cx="6088065" cy="274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698634"/>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Aggregation and Composition (Contd..)</a:t>
            </a:r>
          </a:p>
        </p:txBody>
      </p:sp>
      <p:sp>
        <p:nvSpPr>
          <p:cNvPr id="3" name="Content Placeholder 2"/>
          <p:cNvSpPr>
            <a:spLocks noGrp="1"/>
          </p:cNvSpPr>
          <p:nvPr>
            <p:ph sz="quarter" idx="10"/>
          </p:nvPr>
        </p:nvSpPr>
        <p:spPr/>
        <p:txBody>
          <a:bodyPr/>
          <a:lstStyle/>
          <a:p>
            <a:pPr>
              <a:lnSpc>
                <a:spcPct val="100000"/>
              </a:lnSpc>
              <a:buFont typeface="Arial" pitchFamily="34" charset="0"/>
              <a:buChar char="•"/>
              <a:defRPr/>
            </a:pPr>
            <a:r>
              <a:rPr lang="en-US" kern="1200" dirty="0" smtClean="0"/>
              <a:t>Ex- Car</a:t>
            </a:r>
            <a:r>
              <a:rPr lang="en-US" kern="1200" dirty="0"/>
              <a:t>– Engine. The engine is created in a different context and than becomes a Car’s property. </a:t>
            </a:r>
            <a:endParaRPr lang="en-US" kern="1200" dirty="0" smtClean="0"/>
          </a:p>
          <a:p>
            <a:pPr>
              <a:lnSpc>
                <a:spcPct val="100000"/>
              </a:lnSpc>
              <a:buFont typeface="Arial" pitchFamily="34" charset="0"/>
              <a:buChar char="•"/>
              <a:defRPr/>
            </a:pPr>
            <a:endParaRPr lang="en-US" kern="1200" dirty="0"/>
          </a:p>
          <a:p>
            <a:pPr>
              <a:lnSpc>
                <a:spcPct val="100000"/>
              </a:lnSpc>
              <a:buFont typeface="Arial" pitchFamily="34" charset="0"/>
              <a:buChar char="•"/>
              <a:defRPr/>
            </a:pPr>
            <a:endParaRPr lang="en-US" kern="1200" dirty="0" smtClean="0"/>
          </a:p>
          <a:p>
            <a:pPr>
              <a:lnSpc>
                <a:spcPct val="100000"/>
              </a:lnSpc>
              <a:buFont typeface="Arial" pitchFamily="34" charset="0"/>
              <a:buChar char="•"/>
              <a:defRPr/>
            </a:pPr>
            <a:endParaRPr lang="en-US" kern="1200" dirty="0"/>
          </a:p>
          <a:p>
            <a:pPr>
              <a:lnSpc>
                <a:spcPct val="100000"/>
              </a:lnSpc>
              <a:buFont typeface="Arial" pitchFamily="34" charset="0"/>
              <a:buChar char="•"/>
              <a:defRPr/>
            </a:pPr>
            <a:endParaRPr lang="en-US" kern="1200" dirty="0" smtClean="0"/>
          </a:p>
          <a:p>
            <a:pPr>
              <a:lnSpc>
                <a:spcPct val="100000"/>
              </a:lnSpc>
              <a:buFont typeface="Arial" pitchFamily="34" charset="0"/>
              <a:buChar char="•"/>
              <a:defRPr/>
            </a:pPr>
            <a:endParaRPr lang="en-US" kern="1200" dirty="0"/>
          </a:p>
          <a:p>
            <a:pPr marL="0" indent="0">
              <a:lnSpc>
                <a:spcPct val="100000"/>
              </a:lnSpc>
              <a:buFont typeface="Wingdings" panose="05000000000000000000" pitchFamily="2" charset="2"/>
              <a:buNone/>
              <a:defRPr/>
            </a:pPr>
            <a:r>
              <a:rPr lang="en-US" kern="1200" dirty="0"/>
              <a:t>	</a:t>
            </a:r>
            <a:endParaRPr lang="en-US" kern="1200" dirty="0" smtClean="0"/>
          </a:p>
          <a:p>
            <a:pPr marL="0" indent="0">
              <a:lnSpc>
                <a:spcPct val="100000"/>
              </a:lnSpc>
              <a:buFont typeface="Wingdings" panose="05000000000000000000" pitchFamily="2" charset="2"/>
              <a:buNone/>
              <a:defRPr/>
            </a:pPr>
            <a:r>
              <a:rPr lang="en-US" b="1" kern="1200" dirty="0" smtClean="0"/>
              <a:t>Composition</a:t>
            </a:r>
            <a:r>
              <a:rPr lang="en-US" kern="1200" dirty="0"/>
              <a:t>: </a:t>
            </a:r>
            <a:endParaRPr lang="en-US" kern="1200" dirty="0" smtClean="0"/>
          </a:p>
          <a:p>
            <a:pPr>
              <a:lnSpc>
                <a:spcPct val="100000"/>
              </a:lnSpc>
              <a:defRPr/>
            </a:pPr>
            <a:r>
              <a:rPr lang="en-US" kern="1200" dirty="0" smtClean="0"/>
              <a:t>Strong containment property. </a:t>
            </a:r>
          </a:p>
          <a:p>
            <a:pPr>
              <a:lnSpc>
                <a:spcPct val="100000"/>
              </a:lnSpc>
              <a:defRPr/>
            </a:pPr>
            <a:r>
              <a:rPr lang="en-US" kern="1200" dirty="0" smtClean="0"/>
              <a:t>Object </a:t>
            </a:r>
            <a:r>
              <a:rPr lang="en-US" kern="1200" dirty="0"/>
              <a:t>only exists, or only makes sense inside the other, as a part of the other</a:t>
            </a:r>
            <a:r>
              <a:rPr lang="en-US" kern="1200" dirty="0" smtClean="0"/>
              <a:t>.</a:t>
            </a:r>
          </a:p>
          <a:p>
            <a:pPr>
              <a:lnSpc>
                <a:spcPct val="100000"/>
              </a:lnSpc>
              <a:defRPr/>
            </a:pPr>
            <a:r>
              <a:rPr lang="en-US" kern="1200" dirty="0" smtClean="0"/>
              <a:t>Ex.- Person and Heart.</a:t>
            </a:r>
            <a:endParaRPr lang="en-US" dirty="0"/>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8222" y="1524000"/>
            <a:ext cx="405024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281" y="4495801"/>
            <a:ext cx="341541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896281"/>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Aggregation and Composition (Contd..)</a:t>
            </a:r>
          </a:p>
        </p:txBody>
      </p:sp>
      <p:sp>
        <p:nvSpPr>
          <p:cNvPr id="3" name="Content Placeholder 2"/>
          <p:cNvSpPr>
            <a:spLocks noGrp="1"/>
          </p:cNvSpPr>
          <p:nvPr>
            <p:ph sz="quarter" idx="10"/>
          </p:nvPr>
        </p:nvSpPr>
        <p:spPr/>
        <p:txBody>
          <a:bodyPr/>
          <a:lstStyle/>
          <a:p>
            <a:pPr>
              <a:lnSpc>
                <a:spcPct val="100000"/>
              </a:lnSpc>
              <a:defRPr/>
            </a:pPr>
            <a:r>
              <a:rPr lang="en-US" kern="1200" dirty="0"/>
              <a:t>Ex: People – heart. You don’t create a heart and than passes it to a person.  Ex.- </a:t>
            </a:r>
            <a:endParaRPr lang="en-US" kern="1200" dirty="0" smtClean="0"/>
          </a:p>
          <a:p>
            <a:pPr>
              <a:lnSpc>
                <a:spcPct val="100000"/>
              </a:lnSpc>
              <a:defRPr/>
            </a:pPr>
            <a:endParaRPr lang="en-US" kern="1200" dirty="0"/>
          </a:p>
          <a:p>
            <a:pPr>
              <a:lnSpc>
                <a:spcPct val="100000"/>
              </a:lnSpc>
              <a:defRPr/>
            </a:pPr>
            <a:endParaRPr lang="en-US" kern="1200" dirty="0" smtClean="0"/>
          </a:p>
          <a:p>
            <a:pPr>
              <a:lnSpc>
                <a:spcPct val="100000"/>
              </a:lnSpc>
              <a:defRPr/>
            </a:pPr>
            <a:endParaRPr lang="en-US" kern="1200" dirty="0"/>
          </a:p>
          <a:p>
            <a:pPr>
              <a:lnSpc>
                <a:spcPct val="100000"/>
              </a:lnSpc>
              <a:defRPr/>
            </a:pPr>
            <a:endParaRPr lang="en-US" kern="1200" dirty="0" smtClean="0"/>
          </a:p>
          <a:p>
            <a:pPr>
              <a:lnSpc>
                <a:spcPct val="100000"/>
              </a:lnSpc>
              <a:defRPr/>
            </a:pPr>
            <a:endParaRPr lang="en-US" kern="1200" dirty="0"/>
          </a:p>
          <a:p>
            <a:pPr>
              <a:lnSpc>
                <a:spcPct val="100000"/>
              </a:lnSpc>
              <a:defRPr/>
            </a:pPr>
            <a:endParaRPr lang="en-US" kern="1200" dirty="0" smtClean="0"/>
          </a:p>
          <a:p>
            <a:pPr>
              <a:lnSpc>
                <a:spcPct val="100000"/>
              </a:lnSpc>
              <a:defRPr/>
            </a:pPr>
            <a:endParaRPr lang="en-US" kern="1200" dirty="0"/>
          </a:p>
          <a:p>
            <a:pPr marL="0" indent="0">
              <a:lnSpc>
                <a:spcPct val="100000"/>
              </a:lnSpc>
              <a:buFont typeface="Wingdings" panose="05000000000000000000" pitchFamily="2" charset="2"/>
              <a:buNone/>
              <a:defRPr/>
            </a:pPr>
            <a:endParaRPr lang="en-US" kern="1200" dirty="0"/>
          </a:p>
          <a:p>
            <a:pPr>
              <a:lnSpc>
                <a:spcPct val="100000"/>
              </a:lnSpc>
              <a:defRPr/>
            </a:pPr>
            <a:r>
              <a:rPr lang="en-US" kern="1200" dirty="0" smtClean="0"/>
              <a:t>Heart is created inside the Person constructor only.</a:t>
            </a:r>
            <a:endParaRPr lang="en-US" kern="1200" dirty="0"/>
          </a:p>
          <a:p>
            <a:pPr marL="0" indent="0">
              <a:lnSpc>
                <a:spcPct val="100000"/>
              </a:lnSpc>
              <a:buFont typeface="Arial" pitchFamily="34" charset="0"/>
              <a:buNone/>
              <a:defRPr/>
            </a:pPr>
            <a:endParaRPr lang="en-US" b="1" kern="1200" dirty="0" smtClean="0"/>
          </a:p>
          <a:p>
            <a:pPr marL="0" indent="0">
              <a:lnSpc>
                <a:spcPct val="100000"/>
              </a:lnSpc>
              <a:buFont typeface="Arial" pitchFamily="34" charset="0"/>
              <a:buNone/>
              <a:defRPr/>
            </a:pPr>
            <a:r>
              <a:rPr lang="en-US" b="1" kern="1200" dirty="0" smtClean="0"/>
              <a:t>UML Representation:</a:t>
            </a:r>
            <a:r>
              <a:rPr lang="en-US" kern="1200" dirty="0"/>
              <a:t>	</a:t>
            </a:r>
            <a:endParaRPr lang="en-US" dirty="0"/>
          </a:p>
        </p:txBody>
      </p:sp>
      <p:pic>
        <p:nvPicPr>
          <p:cNvPr id="542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500" y="1600200"/>
            <a:ext cx="365664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71" y="4953000"/>
            <a:ext cx="718632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0964294"/>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07868" y="457200"/>
            <a:ext cx="10978407" cy="501650"/>
          </a:xfrm>
        </p:spPr>
        <p:txBody>
          <a:bodyPr/>
          <a:lstStyle/>
          <a:p>
            <a:r>
              <a:rPr lang="en-US" altLang="en-US" smtClean="0"/>
              <a:t>Composition</a:t>
            </a:r>
          </a:p>
        </p:txBody>
      </p:sp>
      <p:grpSp>
        <p:nvGrpSpPr>
          <p:cNvPr id="55299" name="Group 55"/>
          <p:cNvGrpSpPr>
            <a:grpSpLocks/>
          </p:cNvGrpSpPr>
          <p:nvPr/>
        </p:nvGrpSpPr>
        <p:grpSpPr bwMode="auto">
          <a:xfrm>
            <a:off x="895117" y="1114426"/>
            <a:ext cx="3933858" cy="4676775"/>
            <a:chOff x="431" y="0"/>
            <a:chExt cx="1859" cy="3792"/>
          </a:xfrm>
        </p:grpSpPr>
        <p:grpSp>
          <p:nvGrpSpPr>
            <p:cNvPr id="55323" name="Group 42"/>
            <p:cNvGrpSpPr>
              <a:grpSpLocks/>
            </p:cNvGrpSpPr>
            <p:nvPr/>
          </p:nvGrpSpPr>
          <p:grpSpPr bwMode="auto">
            <a:xfrm>
              <a:off x="431" y="0"/>
              <a:ext cx="1814" cy="1316"/>
              <a:chOff x="-1157" y="1661"/>
              <a:chExt cx="1814" cy="1316"/>
            </a:xfrm>
          </p:grpSpPr>
          <p:sp>
            <p:nvSpPr>
              <p:cNvPr id="55350" name="Line 43"/>
              <p:cNvSpPr>
                <a:spLocks noChangeShapeType="1"/>
              </p:cNvSpPr>
              <p:nvPr/>
            </p:nvSpPr>
            <p:spPr bwMode="auto">
              <a:xfrm>
                <a:off x="-1157" y="1661"/>
                <a:ext cx="1814" cy="1316"/>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1" name="Line 44"/>
              <p:cNvSpPr>
                <a:spLocks noChangeShapeType="1"/>
              </p:cNvSpPr>
              <p:nvPr/>
            </p:nvSpPr>
            <p:spPr bwMode="auto">
              <a:xfrm flipV="1">
                <a:off x="-976" y="1797"/>
                <a:ext cx="1407" cy="907"/>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324" name="Group 54"/>
            <p:cNvGrpSpPr>
              <a:grpSpLocks/>
            </p:cNvGrpSpPr>
            <p:nvPr/>
          </p:nvGrpSpPr>
          <p:grpSpPr bwMode="auto">
            <a:xfrm>
              <a:off x="476" y="32"/>
              <a:ext cx="1814" cy="3760"/>
              <a:chOff x="476" y="32"/>
              <a:chExt cx="1814" cy="3760"/>
            </a:xfrm>
          </p:grpSpPr>
          <p:sp>
            <p:nvSpPr>
              <p:cNvPr id="55325" name="Rectangle 17"/>
              <p:cNvSpPr>
                <a:spLocks noChangeArrowheads="1"/>
              </p:cNvSpPr>
              <p:nvPr/>
            </p:nvSpPr>
            <p:spPr bwMode="auto">
              <a:xfrm>
                <a:off x="500" y="72"/>
                <a:ext cx="1719"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26" name="Line 18"/>
              <p:cNvSpPr>
                <a:spLocks noChangeShapeType="1"/>
              </p:cNvSpPr>
              <p:nvPr/>
            </p:nvSpPr>
            <p:spPr bwMode="auto">
              <a:xfrm>
                <a:off x="500" y="369"/>
                <a:ext cx="17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7" name="Text Box 19"/>
              <p:cNvSpPr txBox="1">
                <a:spLocks noChangeArrowheads="1"/>
              </p:cNvSpPr>
              <p:nvPr/>
            </p:nvSpPr>
            <p:spPr bwMode="auto">
              <a:xfrm>
                <a:off x="1000" y="32"/>
                <a:ext cx="402"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Hand</a:t>
                </a:r>
              </a:p>
            </p:txBody>
          </p:sp>
          <p:sp>
            <p:nvSpPr>
              <p:cNvPr id="55328" name="Line 20"/>
              <p:cNvSpPr>
                <a:spLocks noChangeShapeType="1"/>
              </p:cNvSpPr>
              <p:nvPr/>
            </p:nvSpPr>
            <p:spPr bwMode="auto">
              <a:xfrm>
                <a:off x="500" y="600"/>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29" name="Rectangle 21"/>
              <p:cNvSpPr>
                <a:spLocks noChangeArrowheads="1"/>
              </p:cNvSpPr>
              <p:nvPr/>
            </p:nvSpPr>
            <p:spPr bwMode="auto">
              <a:xfrm>
                <a:off x="500" y="1560"/>
                <a:ext cx="1719"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30" name="Line 22"/>
              <p:cNvSpPr>
                <a:spLocks noChangeShapeType="1"/>
              </p:cNvSpPr>
              <p:nvPr/>
            </p:nvSpPr>
            <p:spPr bwMode="auto">
              <a:xfrm>
                <a:off x="500" y="1857"/>
                <a:ext cx="17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1" name="Text Box 23"/>
              <p:cNvSpPr txBox="1">
                <a:spLocks noChangeArrowheads="1"/>
              </p:cNvSpPr>
              <p:nvPr/>
            </p:nvSpPr>
            <p:spPr bwMode="auto">
              <a:xfrm>
                <a:off x="1000" y="1488"/>
                <a:ext cx="4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Finger</a:t>
                </a:r>
              </a:p>
            </p:txBody>
          </p:sp>
          <p:sp>
            <p:nvSpPr>
              <p:cNvPr id="55332" name="Line 24"/>
              <p:cNvSpPr>
                <a:spLocks noChangeShapeType="1"/>
              </p:cNvSpPr>
              <p:nvPr/>
            </p:nvSpPr>
            <p:spPr bwMode="auto">
              <a:xfrm>
                <a:off x="500" y="2088"/>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3" name="Line 25"/>
              <p:cNvSpPr>
                <a:spLocks noChangeShapeType="1"/>
              </p:cNvSpPr>
              <p:nvPr/>
            </p:nvSpPr>
            <p:spPr bwMode="auto">
              <a:xfrm flipV="1">
                <a:off x="1336" y="78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34" name="AutoShape 26"/>
              <p:cNvSpPr>
                <a:spLocks noChangeArrowheads="1"/>
              </p:cNvSpPr>
              <p:nvPr/>
            </p:nvSpPr>
            <p:spPr bwMode="auto">
              <a:xfrm>
                <a:off x="1240" y="784"/>
                <a:ext cx="192" cy="240"/>
              </a:xfrm>
              <a:prstGeom prst="flowChartSort">
                <a:avLst/>
              </a:prstGeom>
              <a:solidFill>
                <a:srgbClr val="003399"/>
              </a:solidFill>
              <a:ln w="9525">
                <a:solidFill>
                  <a:srgbClr val="003399"/>
                </a:solidFill>
                <a:miter lim="800000"/>
                <a:headEnd/>
                <a:tailEnd/>
              </a:ln>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35" name="Text Box 27"/>
              <p:cNvSpPr txBox="1">
                <a:spLocks noChangeArrowheads="1"/>
              </p:cNvSpPr>
              <p:nvPr/>
            </p:nvSpPr>
            <p:spPr bwMode="auto">
              <a:xfrm>
                <a:off x="1480" y="816"/>
                <a:ext cx="53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a:solidFill>
                      <a:schemeClr val="bg2"/>
                    </a:solidFill>
                    <a:latin typeface="Times New Roman" pitchFamily="18" charset="0"/>
                  </a:rPr>
                  <a:t>is_part_of</a:t>
                </a:r>
              </a:p>
            </p:txBody>
          </p:sp>
          <p:sp>
            <p:nvSpPr>
              <p:cNvPr id="55336" name="Text Box 28"/>
              <p:cNvSpPr txBox="1">
                <a:spLocks noChangeArrowheads="1"/>
              </p:cNvSpPr>
              <p:nvPr/>
            </p:nvSpPr>
            <p:spPr bwMode="auto">
              <a:xfrm>
                <a:off x="1528" y="1312"/>
                <a:ext cx="23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a:solidFill>
                      <a:schemeClr val="bg2"/>
                    </a:solidFill>
                    <a:latin typeface="Times New Roman" pitchFamily="18" charset="0"/>
                  </a:rPr>
                  <a:t>has</a:t>
                </a:r>
              </a:p>
            </p:txBody>
          </p:sp>
          <p:sp>
            <p:nvSpPr>
              <p:cNvPr id="55337" name="Text Box 29"/>
              <p:cNvSpPr txBox="1">
                <a:spLocks noChangeArrowheads="1"/>
              </p:cNvSpPr>
              <p:nvPr/>
            </p:nvSpPr>
            <p:spPr bwMode="auto">
              <a:xfrm>
                <a:off x="1144" y="1360"/>
                <a:ext cx="16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a:t>
                </a:r>
              </a:p>
            </p:txBody>
          </p:sp>
          <p:sp>
            <p:nvSpPr>
              <p:cNvPr id="55338" name="Rectangle 30"/>
              <p:cNvSpPr>
                <a:spLocks noChangeArrowheads="1"/>
              </p:cNvSpPr>
              <p:nvPr/>
            </p:nvSpPr>
            <p:spPr bwMode="auto">
              <a:xfrm>
                <a:off x="528" y="3072"/>
                <a:ext cx="1719"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39" name="Line 31"/>
              <p:cNvSpPr>
                <a:spLocks noChangeShapeType="1"/>
              </p:cNvSpPr>
              <p:nvPr/>
            </p:nvSpPr>
            <p:spPr bwMode="auto">
              <a:xfrm>
                <a:off x="528" y="3369"/>
                <a:ext cx="17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0" name="Text Box 32"/>
              <p:cNvSpPr txBox="1">
                <a:spLocks noChangeArrowheads="1"/>
              </p:cNvSpPr>
              <p:nvPr/>
            </p:nvSpPr>
            <p:spPr bwMode="auto">
              <a:xfrm>
                <a:off x="1112" y="3064"/>
                <a:ext cx="33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Nail</a:t>
                </a:r>
              </a:p>
            </p:txBody>
          </p:sp>
          <p:sp>
            <p:nvSpPr>
              <p:cNvPr id="55341" name="Line 33"/>
              <p:cNvSpPr>
                <a:spLocks noChangeShapeType="1"/>
              </p:cNvSpPr>
              <p:nvPr/>
            </p:nvSpPr>
            <p:spPr bwMode="auto">
              <a:xfrm>
                <a:off x="528" y="3600"/>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2" name="Line 34"/>
              <p:cNvSpPr>
                <a:spLocks noChangeShapeType="1"/>
              </p:cNvSpPr>
              <p:nvPr/>
            </p:nvSpPr>
            <p:spPr bwMode="auto">
              <a:xfrm flipV="1">
                <a:off x="1364" y="2296"/>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43" name="AutoShape 35"/>
              <p:cNvSpPr>
                <a:spLocks noChangeArrowheads="1"/>
              </p:cNvSpPr>
              <p:nvPr/>
            </p:nvSpPr>
            <p:spPr bwMode="auto">
              <a:xfrm>
                <a:off x="1268" y="2296"/>
                <a:ext cx="192" cy="240"/>
              </a:xfrm>
              <a:prstGeom prst="flowChartSort">
                <a:avLst/>
              </a:prstGeom>
              <a:solidFill>
                <a:srgbClr val="003399"/>
              </a:solidFill>
              <a:ln w="9525">
                <a:solidFill>
                  <a:srgbClr val="003399"/>
                </a:solidFill>
                <a:miter lim="800000"/>
                <a:headEnd/>
                <a:tailEnd/>
              </a:ln>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44" name="Text Box 36"/>
              <p:cNvSpPr txBox="1">
                <a:spLocks noChangeArrowheads="1"/>
              </p:cNvSpPr>
              <p:nvPr/>
            </p:nvSpPr>
            <p:spPr bwMode="auto">
              <a:xfrm>
                <a:off x="1508" y="2329"/>
                <a:ext cx="53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a:solidFill>
                      <a:schemeClr val="bg1"/>
                    </a:solidFill>
                    <a:latin typeface="Times New Roman" pitchFamily="18" charset="0"/>
                  </a:rPr>
                  <a:t>is_part_of</a:t>
                </a:r>
              </a:p>
            </p:txBody>
          </p:sp>
          <p:sp>
            <p:nvSpPr>
              <p:cNvPr id="55345" name="Text Box 37"/>
              <p:cNvSpPr txBox="1">
                <a:spLocks noChangeArrowheads="1"/>
              </p:cNvSpPr>
              <p:nvPr/>
            </p:nvSpPr>
            <p:spPr bwMode="auto">
              <a:xfrm>
                <a:off x="1556" y="2824"/>
                <a:ext cx="23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a:solidFill>
                      <a:schemeClr val="bg2"/>
                    </a:solidFill>
                    <a:latin typeface="Times New Roman" pitchFamily="18" charset="0"/>
                  </a:rPr>
                  <a:t>has</a:t>
                </a:r>
              </a:p>
            </p:txBody>
          </p:sp>
          <p:sp>
            <p:nvSpPr>
              <p:cNvPr id="55346" name="Text Box 38"/>
              <p:cNvSpPr txBox="1">
                <a:spLocks noChangeArrowheads="1"/>
              </p:cNvSpPr>
              <p:nvPr/>
            </p:nvSpPr>
            <p:spPr bwMode="auto">
              <a:xfrm>
                <a:off x="1172" y="2872"/>
                <a:ext cx="16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1</a:t>
                </a:r>
              </a:p>
            </p:txBody>
          </p:sp>
          <p:grpSp>
            <p:nvGrpSpPr>
              <p:cNvPr id="55347" name="Group 45"/>
              <p:cNvGrpSpPr>
                <a:grpSpLocks/>
              </p:cNvGrpSpPr>
              <p:nvPr/>
            </p:nvGrpSpPr>
            <p:grpSpPr bwMode="auto">
              <a:xfrm>
                <a:off x="476" y="1298"/>
                <a:ext cx="1814" cy="1316"/>
                <a:chOff x="-1157" y="1661"/>
                <a:chExt cx="1814" cy="1316"/>
              </a:xfrm>
            </p:grpSpPr>
            <p:sp>
              <p:nvSpPr>
                <p:cNvPr id="55348" name="Line 46"/>
                <p:cNvSpPr>
                  <a:spLocks noChangeShapeType="1"/>
                </p:cNvSpPr>
                <p:nvPr/>
              </p:nvSpPr>
              <p:spPr bwMode="auto">
                <a:xfrm>
                  <a:off x="-1157" y="1661"/>
                  <a:ext cx="1814" cy="1316"/>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9" name="Line 47"/>
                <p:cNvSpPr>
                  <a:spLocks noChangeShapeType="1"/>
                </p:cNvSpPr>
                <p:nvPr/>
              </p:nvSpPr>
              <p:spPr bwMode="auto">
                <a:xfrm flipV="1">
                  <a:off x="-976" y="1797"/>
                  <a:ext cx="1407" cy="907"/>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55300" name="Rectangle 3"/>
          <p:cNvSpPr>
            <a:spLocks noChangeArrowheads="1"/>
          </p:cNvSpPr>
          <p:nvPr/>
        </p:nvSpPr>
        <p:spPr bwMode="auto">
          <a:xfrm>
            <a:off x="6602281" y="2438400"/>
            <a:ext cx="3637603"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01" name="Line 4"/>
          <p:cNvSpPr>
            <a:spLocks noChangeShapeType="1"/>
          </p:cNvSpPr>
          <p:nvPr/>
        </p:nvSpPr>
        <p:spPr bwMode="auto">
          <a:xfrm>
            <a:off x="6602281" y="2909888"/>
            <a:ext cx="36376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2" name="Text Box 5"/>
          <p:cNvSpPr txBox="1">
            <a:spLocks noChangeArrowheads="1"/>
          </p:cNvSpPr>
          <p:nvPr/>
        </p:nvSpPr>
        <p:spPr bwMode="auto">
          <a:xfrm>
            <a:off x="7660339" y="2501901"/>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Crate</a:t>
            </a:r>
          </a:p>
        </p:txBody>
      </p:sp>
      <p:sp>
        <p:nvSpPr>
          <p:cNvPr id="55303" name="Line 6"/>
          <p:cNvSpPr>
            <a:spLocks noChangeShapeType="1"/>
          </p:cNvSpPr>
          <p:nvPr/>
        </p:nvSpPr>
        <p:spPr bwMode="auto">
          <a:xfrm>
            <a:off x="6602280" y="3276600"/>
            <a:ext cx="36566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4" name="Rectangle 7"/>
          <p:cNvSpPr>
            <a:spLocks noChangeArrowheads="1"/>
          </p:cNvSpPr>
          <p:nvPr/>
        </p:nvSpPr>
        <p:spPr bwMode="auto">
          <a:xfrm>
            <a:off x="6644603" y="4711700"/>
            <a:ext cx="3637603"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05" name="Line 8"/>
          <p:cNvSpPr>
            <a:spLocks noChangeShapeType="1"/>
          </p:cNvSpPr>
          <p:nvPr/>
        </p:nvSpPr>
        <p:spPr bwMode="auto">
          <a:xfrm>
            <a:off x="6644603" y="5183188"/>
            <a:ext cx="36376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6" name="Text Box 9"/>
          <p:cNvSpPr txBox="1">
            <a:spLocks noChangeArrowheads="1"/>
          </p:cNvSpPr>
          <p:nvPr/>
        </p:nvSpPr>
        <p:spPr bwMode="auto">
          <a:xfrm>
            <a:off x="7702661" y="4775200"/>
            <a:ext cx="1592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Beer Bottle</a:t>
            </a:r>
          </a:p>
        </p:txBody>
      </p:sp>
      <p:sp>
        <p:nvSpPr>
          <p:cNvPr id="55307" name="Line 10"/>
          <p:cNvSpPr>
            <a:spLocks noChangeShapeType="1"/>
          </p:cNvSpPr>
          <p:nvPr/>
        </p:nvSpPr>
        <p:spPr bwMode="auto">
          <a:xfrm>
            <a:off x="6644602" y="5549900"/>
            <a:ext cx="36566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8" name="Line 11"/>
          <p:cNvSpPr>
            <a:spLocks noChangeShapeType="1"/>
          </p:cNvSpPr>
          <p:nvPr/>
        </p:nvSpPr>
        <p:spPr bwMode="auto">
          <a:xfrm flipV="1">
            <a:off x="8371353" y="35687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9" name="AutoShape 12"/>
          <p:cNvSpPr>
            <a:spLocks noChangeArrowheads="1"/>
          </p:cNvSpPr>
          <p:nvPr/>
        </p:nvSpPr>
        <p:spPr bwMode="auto">
          <a:xfrm>
            <a:off x="8168206" y="3568700"/>
            <a:ext cx="406294" cy="381000"/>
          </a:xfrm>
          <a:prstGeom prst="flowChartSort">
            <a:avLst/>
          </a:prstGeom>
          <a:solidFill>
            <a:schemeClr val="bg1"/>
          </a:solidFill>
          <a:ln w="9525">
            <a:solidFill>
              <a:srgbClr val="003399"/>
            </a:solidFill>
            <a:miter lim="800000"/>
            <a:headEnd/>
            <a:tailEnd/>
          </a:ln>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
        <p:nvSpPr>
          <p:cNvPr id="55310" name="Text Box 13"/>
          <p:cNvSpPr txBox="1">
            <a:spLocks noChangeArrowheads="1"/>
          </p:cNvSpPr>
          <p:nvPr/>
        </p:nvSpPr>
        <p:spPr bwMode="auto">
          <a:xfrm>
            <a:off x="7863485" y="44069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2"/>
                </a:solidFill>
                <a:latin typeface="Times New Roman" pitchFamily="18" charset="0"/>
              </a:rPr>
              <a:t>*</a:t>
            </a:r>
          </a:p>
        </p:txBody>
      </p:sp>
      <p:sp>
        <p:nvSpPr>
          <p:cNvPr id="55311" name="Line 14"/>
          <p:cNvSpPr>
            <a:spLocks noChangeShapeType="1"/>
          </p:cNvSpPr>
          <p:nvPr/>
        </p:nvSpPr>
        <p:spPr bwMode="auto">
          <a:xfrm flipV="1">
            <a:off x="8227457" y="3733800"/>
            <a:ext cx="304721" cy="76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12" name="Text Box 15"/>
          <p:cNvSpPr txBox="1">
            <a:spLocks noChangeArrowheads="1"/>
          </p:cNvSpPr>
          <p:nvPr/>
        </p:nvSpPr>
        <p:spPr bwMode="auto">
          <a:xfrm>
            <a:off x="482475" y="5908676"/>
            <a:ext cx="3741730" cy="830997"/>
          </a:xfrm>
          <a:prstGeom prst="rect">
            <a:avLst/>
          </a:prstGeom>
          <a:solidFill>
            <a:srgbClr val="FF27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Composition</a:t>
            </a:r>
          </a:p>
          <a:p>
            <a:pPr eaLnBrk="1" hangingPunct="1">
              <a:lnSpc>
                <a:spcPct val="100000"/>
              </a:lnSpc>
              <a:spcBef>
                <a:spcPct val="0"/>
              </a:spcBef>
              <a:buClrTx/>
              <a:buSzTx/>
              <a:buFontTx/>
              <a:buChar char="•"/>
            </a:pPr>
            <a:r>
              <a:rPr lang="en-GB" altLang="en-US" sz="2400">
                <a:solidFill>
                  <a:schemeClr val="bg1"/>
                </a:solidFill>
                <a:latin typeface="Times New Roman" pitchFamily="18" charset="0"/>
              </a:rPr>
              <a:t>Strong containment propery</a:t>
            </a:r>
          </a:p>
        </p:txBody>
      </p:sp>
      <p:sp>
        <p:nvSpPr>
          <p:cNvPr id="55313" name="Text Box 16"/>
          <p:cNvSpPr txBox="1">
            <a:spLocks noChangeArrowheads="1"/>
          </p:cNvSpPr>
          <p:nvPr/>
        </p:nvSpPr>
        <p:spPr bwMode="auto">
          <a:xfrm>
            <a:off x="6382205" y="5883276"/>
            <a:ext cx="3769237" cy="830997"/>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Aggregation</a:t>
            </a:r>
          </a:p>
          <a:p>
            <a:pPr eaLnBrk="1" hangingPunct="1">
              <a:lnSpc>
                <a:spcPct val="100000"/>
              </a:lnSpc>
              <a:spcBef>
                <a:spcPct val="0"/>
              </a:spcBef>
              <a:buClrTx/>
              <a:buSzTx/>
              <a:buFontTx/>
              <a:buChar char="•"/>
            </a:pPr>
            <a:r>
              <a:rPr lang="en-GB" altLang="en-US" sz="2400">
                <a:solidFill>
                  <a:schemeClr val="bg1"/>
                </a:solidFill>
                <a:latin typeface="Times New Roman" pitchFamily="18" charset="0"/>
              </a:rPr>
              <a:t> Weak containment property</a:t>
            </a:r>
          </a:p>
        </p:txBody>
      </p:sp>
      <p:grpSp>
        <p:nvGrpSpPr>
          <p:cNvPr id="6" name="Group 39"/>
          <p:cNvGrpSpPr>
            <a:grpSpLocks/>
          </p:cNvGrpSpPr>
          <p:nvPr/>
        </p:nvGrpSpPr>
        <p:grpSpPr bwMode="auto">
          <a:xfrm>
            <a:off x="4310528" y="2746377"/>
            <a:ext cx="7488932" cy="830263"/>
            <a:chOff x="4694" y="2024"/>
            <a:chExt cx="3539" cy="523"/>
          </a:xfrm>
        </p:grpSpPr>
        <p:sp>
          <p:nvSpPr>
            <p:cNvPr id="55321" name="Text Box 40"/>
            <p:cNvSpPr txBox="1">
              <a:spLocks noChangeArrowheads="1"/>
            </p:cNvSpPr>
            <p:nvPr/>
          </p:nvSpPr>
          <p:spPr bwMode="auto">
            <a:xfrm>
              <a:off x="4694" y="2024"/>
              <a:ext cx="1225" cy="523"/>
            </a:xfrm>
            <a:prstGeom prst="rect">
              <a:avLst/>
            </a:prstGeom>
            <a:solidFill>
              <a:srgbClr val="FF272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A finger cannot exist on its own</a:t>
              </a:r>
            </a:p>
          </p:txBody>
        </p:sp>
        <p:sp>
          <p:nvSpPr>
            <p:cNvPr id="55322" name="Text Box 41"/>
            <p:cNvSpPr txBox="1">
              <a:spLocks noChangeArrowheads="1"/>
            </p:cNvSpPr>
            <p:nvPr/>
          </p:nvSpPr>
          <p:spPr bwMode="auto">
            <a:xfrm>
              <a:off x="7008" y="2024"/>
              <a:ext cx="1225" cy="52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GB" altLang="en-US" sz="2400">
                  <a:solidFill>
                    <a:schemeClr val="bg1"/>
                  </a:solidFill>
                  <a:latin typeface="Times New Roman" pitchFamily="18" charset="0"/>
                </a:rPr>
                <a:t>A bottle of beer can exist on its own</a:t>
              </a:r>
            </a:p>
          </p:txBody>
        </p:sp>
      </p:grpSp>
      <p:grpSp>
        <p:nvGrpSpPr>
          <p:cNvPr id="7" name="Group 48"/>
          <p:cNvGrpSpPr>
            <a:grpSpLocks/>
          </p:cNvGrpSpPr>
          <p:nvPr/>
        </p:nvGrpSpPr>
        <p:grpSpPr bwMode="auto">
          <a:xfrm>
            <a:off x="1102498" y="4127500"/>
            <a:ext cx="3838633" cy="2089150"/>
            <a:chOff x="-1157" y="1661"/>
            <a:chExt cx="1814" cy="1316"/>
          </a:xfrm>
        </p:grpSpPr>
        <p:sp>
          <p:nvSpPr>
            <p:cNvPr id="55319" name="Line 49"/>
            <p:cNvSpPr>
              <a:spLocks noChangeShapeType="1"/>
            </p:cNvSpPr>
            <p:nvPr/>
          </p:nvSpPr>
          <p:spPr bwMode="auto">
            <a:xfrm>
              <a:off x="-1157" y="1661"/>
              <a:ext cx="1814" cy="1316"/>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20" name="Line 50"/>
            <p:cNvSpPr>
              <a:spLocks noChangeShapeType="1"/>
            </p:cNvSpPr>
            <p:nvPr/>
          </p:nvSpPr>
          <p:spPr bwMode="auto">
            <a:xfrm flipV="1">
              <a:off x="-976" y="1797"/>
              <a:ext cx="1407" cy="907"/>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 name="Group 51"/>
          <p:cNvGrpSpPr>
            <a:grpSpLocks/>
          </p:cNvGrpSpPr>
          <p:nvPr/>
        </p:nvGrpSpPr>
        <p:grpSpPr bwMode="auto">
          <a:xfrm>
            <a:off x="6669997" y="2205038"/>
            <a:ext cx="3838633" cy="2089150"/>
            <a:chOff x="-1157" y="1661"/>
            <a:chExt cx="1814" cy="1316"/>
          </a:xfrm>
        </p:grpSpPr>
        <p:sp>
          <p:nvSpPr>
            <p:cNvPr id="55317" name="Line 52"/>
            <p:cNvSpPr>
              <a:spLocks noChangeShapeType="1"/>
            </p:cNvSpPr>
            <p:nvPr/>
          </p:nvSpPr>
          <p:spPr bwMode="auto">
            <a:xfrm>
              <a:off x="-1157" y="1661"/>
              <a:ext cx="1814" cy="1316"/>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18" name="Line 53"/>
            <p:cNvSpPr>
              <a:spLocks noChangeShapeType="1"/>
            </p:cNvSpPr>
            <p:nvPr/>
          </p:nvSpPr>
          <p:spPr bwMode="auto">
            <a:xfrm flipV="1">
              <a:off x="-976" y="1797"/>
              <a:ext cx="1407" cy="907"/>
            </a:xfrm>
            <a:prstGeom prst="line">
              <a:avLst/>
            </a:prstGeom>
            <a:noFill/>
            <a:ln w="76200">
              <a:solidFill>
                <a:srgbClr val="FF2727"/>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11378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t>Procedural vs. OO Programming (Contd..)</a:t>
            </a:r>
          </a:p>
        </p:txBody>
      </p:sp>
      <p:sp>
        <p:nvSpPr>
          <p:cNvPr id="10243" name="Rectangle 3"/>
          <p:cNvSpPr>
            <a:spLocks noGrp="1" noChangeArrowheads="1"/>
          </p:cNvSpPr>
          <p:nvPr>
            <p:ph type="body" idx="4294967295"/>
          </p:nvPr>
        </p:nvSpPr>
        <p:spPr>
          <a:xfrm>
            <a:off x="706783" y="1322388"/>
            <a:ext cx="6200218" cy="4940300"/>
          </a:xfrm>
        </p:spPr>
        <p:txBody>
          <a:bodyPr/>
          <a:lstStyle/>
          <a:p>
            <a:pPr algn="just"/>
            <a:endParaRPr lang="en-US" altLang="en-US" smtClean="0"/>
          </a:p>
          <a:p>
            <a:pPr algn="just">
              <a:lnSpc>
                <a:spcPct val="100000"/>
              </a:lnSpc>
            </a:pPr>
            <a:r>
              <a:rPr lang="en-US" altLang="en-US" smtClean="0"/>
              <a:t>OO Programming</a:t>
            </a:r>
          </a:p>
          <a:p>
            <a:pPr lvl="1" algn="just">
              <a:lnSpc>
                <a:spcPct val="100000"/>
              </a:lnSpc>
            </a:pPr>
            <a:r>
              <a:rPr lang="en-US" altLang="en-US" smtClean="0"/>
              <a:t>Based on </a:t>
            </a:r>
            <a:r>
              <a:rPr lang="en-US" altLang="en-US" smtClean="0">
                <a:solidFill>
                  <a:schemeClr val="accent1"/>
                </a:solidFill>
              </a:rPr>
              <a:t>real-life scenarios</a:t>
            </a:r>
            <a:r>
              <a:rPr lang="en-US" altLang="en-US" smtClean="0"/>
              <a:t>. Objects are the building blocks.</a:t>
            </a:r>
          </a:p>
          <a:p>
            <a:pPr lvl="1" algn="just">
              <a:lnSpc>
                <a:spcPct val="100000"/>
              </a:lnSpc>
            </a:pPr>
            <a:r>
              <a:rPr lang="en-US" altLang="en-US" smtClean="0"/>
              <a:t>The data and the operation that manipulate the data are encapsulated in the object.</a:t>
            </a:r>
          </a:p>
          <a:p>
            <a:pPr lvl="1" algn="just">
              <a:lnSpc>
                <a:spcPct val="100000"/>
              </a:lnSpc>
            </a:pPr>
            <a:r>
              <a:rPr lang="en-US" altLang="en-US" smtClean="0"/>
              <a:t>The objects communicate with each others through methods and change ‘only’ its own data.</a:t>
            </a:r>
          </a:p>
          <a:p>
            <a:pPr lvl="1" algn="just">
              <a:buFont typeface="Wingdings" panose="05000000000000000000" pitchFamily="2" charset="2"/>
              <a:buNone/>
            </a:pPr>
            <a:endParaRPr lang="en-US" altLang="en-US" smtClean="0"/>
          </a:p>
        </p:txBody>
      </p:sp>
      <p:pic>
        <p:nvPicPr>
          <p:cNvPr id="10244" name="Picture 5" descr="SNAGHTML104299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257" y="1397000"/>
            <a:ext cx="4680847"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285248"/>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When to use inheritance and aggregation</a:t>
            </a:r>
          </a:p>
        </p:txBody>
      </p:sp>
      <p:sp>
        <p:nvSpPr>
          <p:cNvPr id="56323" name="Content Placeholder 2"/>
          <p:cNvSpPr>
            <a:spLocks noGrp="1"/>
          </p:cNvSpPr>
          <p:nvPr>
            <p:ph sz="quarter" idx="10"/>
          </p:nvPr>
        </p:nvSpPr>
        <p:spPr/>
        <p:txBody>
          <a:bodyPr/>
          <a:lstStyle/>
          <a:p>
            <a:pPr>
              <a:spcAft>
                <a:spcPct val="0"/>
              </a:spcAft>
            </a:pPr>
            <a:r>
              <a:rPr lang="en-US" altLang="en-US" smtClean="0"/>
              <a:t>If the new class is more or less as the original class. Use inheritance. The new class is now a subclass of the original class.</a:t>
            </a:r>
          </a:p>
          <a:p>
            <a:pPr>
              <a:spcAft>
                <a:spcPct val="0"/>
              </a:spcAft>
            </a:pPr>
            <a:endParaRPr lang="en-US" altLang="en-US" smtClean="0"/>
          </a:p>
          <a:p>
            <a:pPr>
              <a:spcAft>
                <a:spcPct val="0"/>
              </a:spcAft>
            </a:pPr>
            <a:r>
              <a:rPr lang="en-US" altLang="en-US" smtClean="0"/>
              <a:t>If the new class must have the original class. Use aggregation. The new class has now the original class as a member.</a:t>
            </a:r>
          </a:p>
          <a:p>
            <a:pPr>
              <a:spcAft>
                <a:spcPct val="0"/>
              </a:spcAft>
            </a:pPr>
            <a:endParaRPr lang="en-US" altLang="en-US" smtClean="0"/>
          </a:p>
          <a:p>
            <a:pPr>
              <a:spcAft>
                <a:spcPct val="0"/>
              </a:spcAft>
            </a:pPr>
            <a:r>
              <a:rPr lang="en-US" altLang="en-US" smtClean="0"/>
              <a:t>Inheritance can be implemented with extends (in case of class) and implements(in case of interface) keywords.</a:t>
            </a:r>
          </a:p>
          <a:p>
            <a:pPr>
              <a:spcAft>
                <a:spcPct val="0"/>
              </a:spcAft>
            </a:pPr>
            <a:endParaRPr lang="en-US" altLang="en-US" smtClean="0"/>
          </a:p>
          <a:p>
            <a:pPr>
              <a:spcAft>
                <a:spcPct val="0"/>
              </a:spcAft>
            </a:pPr>
            <a:r>
              <a:rPr lang="en-US" altLang="en-US" smtClean="0"/>
              <a:t>Example:  IS-A relation: Dell IS-A Laptop</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Any class that passes the IS-A relationship with another class, use inheritance.</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736" y="3657600"/>
            <a:ext cx="3288443"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251" y="3657601"/>
            <a:ext cx="3364624"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882" y="4648200"/>
            <a:ext cx="6703854"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898" y="3567114"/>
            <a:ext cx="3097993"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971660"/>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When to use inheritance and aggregation (Contd..)</a:t>
            </a:r>
          </a:p>
        </p:txBody>
      </p:sp>
      <p:sp>
        <p:nvSpPr>
          <p:cNvPr id="3" name="Content Placeholder 2"/>
          <p:cNvSpPr>
            <a:spLocks noGrp="1"/>
          </p:cNvSpPr>
          <p:nvPr>
            <p:ph sz="quarter" idx="10"/>
          </p:nvPr>
        </p:nvSpPr>
        <p:spPr/>
        <p:txBody>
          <a:bodyPr/>
          <a:lstStyle/>
          <a:p>
            <a:pPr>
              <a:defRPr/>
            </a:pPr>
            <a:r>
              <a:rPr lang="en-US" dirty="0" smtClean="0"/>
              <a:t>Any Class passes HAS-A relationship for another object, use aggregation or composition.</a:t>
            </a:r>
          </a:p>
          <a:p>
            <a:pPr>
              <a:defRPr/>
            </a:pPr>
            <a:endParaRPr lang="en-US" dirty="0"/>
          </a:p>
          <a:p>
            <a:pPr>
              <a:defRPr/>
            </a:pPr>
            <a:r>
              <a:rPr lang="en-US" dirty="0" smtClean="0"/>
              <a:t>Ex: Dell IS-A Laptop and it </a:t>
            </a:r>
            <a:r>
              <a:rPr lang="en-US" dirty="0" smtClean="0">
                <a:solidFill>
                  <a:schemeClr val="accent1">
                    <a:lumMod val="60000"/>
                    <a:lumOff val="40000"/>
                  </a:schemeClr>
                </a:solidFill>
              </a:rPr>
              <a:t>HAS-A</a:t>
            </a:r>
            <a:r>
              <a:rPr lang="en-US" dirty="0" smtClean="0"/>
              <a:t> Hard Disk.</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marL="0" indent="0">
              <a:buFont typeface="Wingdings" panose="05000000000000000000" pitchFamily="2" charset="2"/>
              <a:buNone/>
              <a:defRPr/>
            </a:pPr>
            <a:endParaRPr lang="en-US" dirty="0" smtClean="0"/>
          </a:p>
          <a:p>
            <a:pPr>
              <a:defRPr/>
            </a:pPr>
            <a:endParaRPr lang="en-US" dirty="0" smtClean="0"/>
          </a:p>
          <a:p>
            <a:pPr>
              <a:defRPr/>
            </a:pPr>
            <a:r>
              <a:rPr lang="en-US" dirty="0" smtClean="0"/>
              <a:t>See how Dell laptop has access to </a:t>
            </a:r>
            <a:r>
              <a:rPr lang="en-US" dirty="0" err="1" smtClean="0"/>
              <a:t>HardDisk’s</a:t>
            </a:r>
            <a:r>
              <a:rPr lang="en-US" dirty="0" smtClean="0"/>
              <a:t> </a:t>
            </a:r>
            <a:r>
              <a:rPr lang="en-US" dirty="0" err="1" smtClean="0"/>
              <a:t>writeData</a:t>
            </a:r>
            <a:r>
              <a:rPr lang="en-US" dirty="0" smtClean="0"/>
              <a:t>() method.</a:t>
            </a:r>
          </a:p>
          <a:p>
            <a:pPr marL="0" indent="0">
              <a:buFont typeface="Wingdings" panose="05000000000000000000" pitchFamily="2" charset="2"/>
              <a:buNone/>
              <a:defRPr/>
            </a:pPr>
            <a:endParaRPr lang="en-US" dirty="0" smtClean="0"/>
          </a:p>
        </p:txBody>
      </p:sp>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70" y="3103564"/>
            <a:ext cx="6589584"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883" y="1905001"/>
            <a:ext cx="6475313"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9030" y="3103564"/>
            <a:ext cx="3275747" cy="137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086734"/>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mtClean="0"/>
              <a:t>Benefits of Object Models</a:t>
            </a:r>
          </a:p>
        </p:txBody>
      </p:sp>
      <p:sp>
        <p:nvSpPr>
          <p:cNvPr id="3" name="Content Placeholder 2"/>
          <p:cNvSpPr>
            <a:spLocks noGrp="1"/>
          </p:cNvSpPr>
          <p:nvPr>
            <p:ph sz="quarter" idx="10"/>
          </p:nvPr>
        </p:nvSpPr>
        <p:spPr/>
        <p:txBody>
          <a:bodyPr/>
          <a:lstStyle/>
          <a:p>
            <a:pPr>
              <a:lnSpc>
                <a:spcPct val="100000"/>
              </a:lnSpc>
              <a:defRPr/>
            </a:pPr>
            <a:r>
              <a:rPr lang="en-US" sz="1600" kern="1200" dirty="0"/>
              <a:t>Now that we have gone through the core concepts pertaining to object orientation, it would be worthwhile to note the advantages that this model has to offer</a:t>
            </a:r>
            <a:r>
              <a:rPr lang="en-US" sz="1600" kern="1200" dirty="0" smtClean="0"/>
              <a:t>.</a:t>
            </a:r>
          </a:p>
          <a:p>
            <a:pPr>
              <a:lnSpc>
                <a:spcPct val="100000"/>
              </a:lnSpc>
              <a:defRPr/>
            </a:pPr>
            <a:endParaRPr lang="en-US" sz="1600" kern="1200" dirty="0"/>
          </a:p>
          <a:p>
            <a:pPr>
              <a:lnSpc>
                <a:spcPct val="100000"/>
              </a:lnSpc>
              <a:defRPr/>
            </a:pPr>
            <a:r>
              <a:rPr lang="en-US" sz="1600" kern="1200" dirty="0"/>
              <a:t>The benefits of using the object model are:</a:t>
            </a:r>
          </a:p>
          <a:p>
            <a:pPr lvl="1">
              <a:lnSpc>
                <a:spcPct val="100000"/>
              </a:lnSpc>
              <a:defRPr/>
            </a:pPr>
            <a:r>
              <a:rPr lang="en-US" kern="1200" dirty="0"/>
              <a:t>It helps in faster development of software.</a:t>
            </a:r>
          </a:p>
          <a:p>
            <a:pPr lvl="1">
              <a:lnSpc>
                <a:spcPct val="100000"/>
              </a:lnSpc>
              <a:defRPr/>
            </a:pPr>
            <a:r>
              <a:rPr lang="en-US" kern="1200" dirty="0"/>
              <a:t>It is easy to maintain. Suppose a module develops an error, then a programmer can fix that particular module, while the other parts of the software are still up and running.</a:t>
            </a:r>
          </a:p>
          <a:p>
            <a:pPr lvl="1">
              <a:lnSpc>
                <a:spcPct val="100000"/>
              </a:lnSpc>
              <a:defRPr/>
            </a:pPr>
            <a:r>
              <a:rPr lang="en-US" kern="1200" dirty="0"/>
              <a:t>It supports relatively hassle-free upgrades.</a:t>
            </a:r>
          </a:p>
          <a:p>
            <a:pPr lvl="1">
              <a:lnSpc>
                <a:spcPct val="100000"/>
              </a:lnSpc>
              <a:defRPr/>
            </a:pPr>
            <a:r>
              <a:rPr lang="en-US" kern="1200" dirty="0"/>
              <a:t>It enables reuse of objects, designs, and functions.</a:t>
            </a:r>
          </a:p>
          <a:p>
            <a:pPr lvl="1">
              <a:lnSpc>
                <a:spcPct val="100000"/>
              </a:lnSpc>
              <a:defRPr/>
            </a:pPr>
            <a:r>
              <a:rPr lang="en-US" kern="1200" dirty="0"/>
              <a:t>It reduces development risks, particularly in integration of complex systems</a:t>
            </a: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369" y="4191001"/>
            <a:ext cx="3567771"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922350"/>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5" name="Text Placeholder 4"/>
          <p:cNvSpPr>
            <a:spLocks noGrp="1"/>
          </p:cNvSpPr>
          <p:nvPr>
            <p:ph type="body" sz="quarter" idx="14"/>
          </p:nvPr>
        </p:nvSpPr>
        <p:spPr>
          <a:xfrm>
            <a:off x="609599" y="870682"/>
            <a:ext cx="10929257" cy="5092700"/>
          </a:xfrm>
        </p:spPr>
        <p:txBody>
          <a:bodyPr/>
          <a:lstStyle/>
          <a:p>
            <a:r>
              <a:rPr lang="en-US" dirty="0" smtClean="0"/>
              <a:t>Procedural and Object Oriented language differences.</a:t>
            </a:r>
          </a:p>
          <a:p>
            <a:r>
              <a:rPr lang="en-US" dirty="0" smtClean="0"/>
              <a:t>Class and Object</a:t>
            </a:r>
          </a:p>
          <a:p>
            <a:pPr lvl="1"/>
            <a:r>
              <a:rPr lang="en-US" dirty="0"/>
              <a:t>Class is blue print from which we can create Objects with their own values.</a:t>
            </a:r>
          </a:p>
          <a:p>
            <a:pPr lvl="1"/>
            <a:r>
              <a:rPr lang="en-US" dirty="0"/>
              <a:t>Class contains both- variables and methods.</a:t>
            </a:r>
          </a:p>
          <a:p>
            <a:pPr lvl="1"/>
            <a:r>
              <a:rPr lang="en-US" dirty="0"/>
              <a:t>Objects has state and behavior.</a:t>
            </a:r>
          </a:p>
          <a:p>
            <a:pPr lvl="1"/>
            <a:endParaRPr lang="en-US" dirty="0"/>
          </a:p>
          <a:p>
            <a:pPr lvl="1"/>
            <a:endParaRPr lang="en-US" dirty="0"/>
          </a:p>
          <a:p>
            <a:r>
              <a:rPr lang="en-US" dirty="0" smtClean="0"/>
              <a:t>Encapsulation and Data Hiding</a:t>
            </a:r>
          </a:p>
          <a:p>
            <a:pPr lvl="1"/>
            <a:r>
              <a:rPr lang="en-US" dirty="0"/>
              <a:t>A mechanism of wrapping data and methods is called encapsulation.</a:t>
            </a:r>
          </a:p>
          <a:p>
            <a:pPr lvl="1">
              <a:defRPr/>
            </a:pPr>
            <a:r>
              <a:rPr lang="en-US" dirty="0"/>
              <a:t>To achieve encapsulation in Java</a:t>
            </a:r>
          </a:p>
          <a:p>
            <a:pPr lvl="2">
              <a:defRPr/>
            </a:pPr>
            <a:r>
              <a:rPr lang="en-US" dirty="0"/>
              <a:t>Declare the variables of a class as private.</a:t>
            </a:r>
          </a:p>
          <a:p>
            <a:pPr lvl="2">
              <a:defRPr/>
            </a:pPr>
            <a:r>
              <a:rPr lang="en-US" dirty="0"/>
              <a:t>Provide public setter and getter methods to modify and view the variables values.</a:t>
            </a:r>
          </a:p>
          <a:p>
            <a:pPr lvl="1"/>
            <a:r>
              <a:rPr lang="en-US" dirty="0"/>
              <a:t>Data Hiding</a:t>
            </a:r>
          </a:p>
          <a:p>
            <a:pPr lvl="2"/>
            <a:r>
              <a:rPr lang="en-US" altLang="en-US" dirty="0"/>
              <a:t>An object should not disclose all its attributes and behaviors.</a:t>
            </a:r>
          </a:p>
          <a:p>
            <a:pPr lvl="2"/>
            <a:r>
              <a:rPr lang="en-US" dirty="0"/>
              <a:t>Give you some control through which you can prevent some errors while setting the variables data.</a:t>
            </a:r>
          </a:p>
          <a:p>
            <a:pPr lvl="1"/>
            <a:endParaRPr lang="en-US" dirty="0" smtClean="0"/>
          </a:p>
        </p:txBody>
      </p:sp>
    </p:spTree>
    <p:extLst>
      <p:ext uri="{BB962C8B-B14F-4D97-AF65-F5344CB8AC3E}">
        <p14:creationId xmlns:p14="http://schemas.microsoft.com/office/powerpoint/2010/main" val="2756425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Message Passing</a:t>
            </a:r>
          </a:p>
          <a:p>
            <a:pPr lvl="1"/>
            <a:r>
              <a:rPr lang="en-US" sz="1800" dirty="0"/>
              <a:t>Communication mechanism between objects.</a:t>
            </a:r>
          </a:p>
          <a:p>
            <a:pPr lvl="1"/>
            <a:r>
              <a:rPr lang="en-US" sz="1800" dirty="0"/>
              <a:t>Any application requires a number of objects interacting in a harmonious manner.</a:t>
            </a:r>
          </a:p>
          <a:p>
            <a:pPr lvl="1"/>
            <a:r>
              <a:rPr lang="en-US" dirty="0"/>
              <a:t>Message passing helps in loosely coupled system</a:t>
            </a:r>
            <a:endParaRPr lang="en-US" sz="1800" dirty="0"/>
          </a:p>
          <a:p>
            <a:endParaRPr lang="en-US" dirty="0" smtClean="0"/>
          </a:p>
          <a:p>
            <a:endParaRPr lang="en-US" dirty="0"/>
          </a:p>
          <a:p>
            <a:r>
              <a:rPr lang="en-US" dirty="0" smtClean="0"/>
              <a:t>Inheritance</a:t>
            </a:r>
          </a:p>
          <a:p>
            <a:pPr lvl="1" algn="just">
              <a:defRPr/>
            </a:pPr>
            <a:r>
              <a:rPr lang="en-US" altLang="en-US" sz="1400" dirty="0"/>
              <a:t>Inheritance is a way to form new classes </a:t>
            </a:r>
            <a:r>
              <a:rPr lang="en-US" altLang="en-US" sz="1400" dirty="0" smtClean="0"/>
              <a:t> </a:t>
            </a:r>
            <a:r>
              <a:rPr lang="en-US" altLang="en-US" sz="1500" dirty="0" smtClean="0"/>
              <a:t>using </a:t>
            </a:r>
            <a:r>
              <a:rPr lang="en-US" altLang="en-US" sz="1500" dirty="0"/>
              <a:t>classes that have already been defined. </a:t>
            </a:r>
          </a:p>
          <a:p>
            <a:pPr lvl="1" algn="just">
              <a:defRPr/>
            </a:pPr>
            <a:r>
              <a:rPr lang="en-US" altLang="en-US" sz="1500" dirty="0">
                <a:solidFill>
                  <a:srgbClr val="001864"/>
                </a:solidFill>
              </a:rPr>
              <a:t>Helps in </a:t>
            </a:r>
            <a:r>
              <a:rPr lang="en-US" altLang="en-US" sz="1500" dirty="0">
                <a:solidFill>
                  <a:schemeClr val="accent1"/>
                </a:solidFill>
              </a:rPr>
              <a:t>reusing</a:t>
            </a:r>
            <a:r>
              <a:rPr lang="en-US" altLang="en-US" sz="1500" dirty="0">
                <a:solidFill>
                  <a:srgbClr val="001864"/>
                </a:solidFill>
              </a:rPr>
              <a:t> existing code.</a:t>
            </a:r>
          </a:p>
          <a:p>
            <a:pPr lvl="1" algn="just">
              <a:defRPr/>
            </a:pPr>
            <a:r>
              <a:rPr lang="en-US" altLang="en-US" sz="1500" dirty="0">
                <a:solidFill>
                  <a:srgbClr val="001864"/>
                </a:solidFill>
              </a:rPr>
              <a:t>Helps in defining the </a:t>
            </a:r>
            <a:r>
              <a:rPr lang="en-US" altLang="en-US" sz="1500" dirty="0">
                <a:solidFill>
                  <a:schemeClr val="accent1"/>
                </a:solidFill>
              </a:rPr>
              <a:t>relationship between classes</a:t>
            </a:r>
            <a:r>
              <a:rPr lang="en-US" altLang="en-US" sz="1500" dirty="0" smtClean="0">
                <a:solidFill>
                  <a:srgbClr val="001864"/>
                </a:solidFill>
              </a:rPr>
              <a:t>.</a:t>
            </a:r>
            <a:endParaRPr lang="en-US" altLang="en-US" sz="1500" dirty="0">
              <a:solidFill>
                <a:srgbClr val="001864"/>
              </a:solidFill>
            </a:endParaRPr>
          </a:p>
          <a:p>
            <a:pPr lvl="1" algn="just">
              <a:defRPr/>
            </a:pPr>
            <a:r>
              <a:rPr lang="en-US" altLang="en-US" sz="1500" dirty="0"/>
              <a:t>Is-A Relationship</a:t>
            </a:r>
            <a:r>
              <a:rPr lang="en-US" altLang="en-US" sz="1500" dirty="0" smtClean="0"/>
              <a:t>.</a:t>
            </a:r>
          </a:p>
          <a:p>
            <a:pPr lvl="1" algn="just">
              <a:defRPr/>
            </a:pPr>
            <a:endParaRPr lang="en-US" dirty="0" smtClean="0"/>
          </a:p>
          <a:p>
            <a:pPr lvl="1"/>
            <a:r>
              <a:rPr lang="en-US" altLang="en-US" dirty="0" smtClean="0"/>
              <a:t>Polymorphism</a:t>
            </a:r>
          </a:p>
          <a:p>
            <a:pPr lvl="2">
              <a:defRPr/>
            </a:pPr>
            <a:r>
              <a:rPr lang="en-US" sz="1400" dirty="0"/>
              <a:t>Polymorphism is the ability of an object to take on many forms. The most common use of polymorphism in OOP occurs when a parent class reference is used to refer to a child class object.</a:t>
            </a:r>
          </a:p>
          <a:p>
            <a:pPr lvl="2">
              <a:defRPr/>
            </a:pPr>
            <a:r>
              <a:rPr lang="en-US" sz="1400" dirty="0"/>
              <a:t>Any Java object that can pass more than one IS-A test is considered to be polymorphic. In Java, all Java objects are polymorphic since any object will pass the IS-A test for their own type and for the class Object</a:t>
            </a:r>
            <a:r>
              <a:rPr lang="en-US" sz="1200" dirty="0"/>
              <a:t>.</a:t>
            </a:r>
          </a:p>
          <a:p>
            <a:pPr lvl="4"/>
            <a:endParaRPr lang="en-US" dirty="0" smtClean="0"/>
          </a:p>
        </p:txBody>
      </p:sp>
    </p:spTree>
    <p:extLst>
      <p:ext uri="{BB962C8B-B14F-4D97-AF65-F5344CB8AC3E}">
        <p14:creationId xmlns:p14="http://schemas.microsoft.com/office/powerpoint/2010/main" val="2203030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Static and Dynamic Polymorphism</a:t>
            </a:r>
            <a:endParaRPr lang="en-US" dirty="0"/>
          </a:p>
          <a:p>
            <a:pPr lvl="1">
              <a:defRPr/>
            </a:pPr>
            <a:r>
              <a:rPr lang="en-US" sz="1500" dirty="0"/>
              <a:t>Static Binding is compile-time Binding also known as early binding.</a:t>
            </a:r>
          </a:p>
          <a:p>
            <a:pPr lvl="1">
              <a:defRPr/>
            </a:pPr>
            <a:r>
              <a:rPr lang="en-US" sz="1500" dirty="0"/>
              <a:t>Achieved by </a:t>
            </a:r>
            <a:r>
              <a:rPr lang="en-US" sz="1500" dirty="0">
                <a:solidFill>
                  <a:schemeClr val="accent1">
                    <a:lumMod val="60000"/>
                    <a:lumOff val="40000"/>
                  </a:schemeClr>
                </a:solidFill>
              </a:rPr>
              <a:t>Method Overloading </a:t>
            </a:r>
            <a:r>
              <a:rPr lang="en-US" sz="1500" dirty="0"/>
              <a:t>(in same class)</a:t>
            </a:r>
          </a:p>
          <a:p>
            <a:pPr lvl="1">
              <a:defRPr/>
            </a:pPr>
            <a:endParaRPr lang="en-US" sz="1500" dirty="0"/>
          </a:p>
          <a:p>
            <a:pPr lvl="1">
              <a:defRPr/>
            </a:pPr>
            <a:r>
              <a:rPr lang="en-US" sz="1500" dirty="0"/>
              <a:t>Dynamic Binding is run-time binding also known as late binding.</a:t>
            </a:r>
          </a:p>
          <a:p>
            <a:pPr lvl="1">
              <a:defRPr/>
            </a:pPr>
            <a:r>
              <a:rPr lang="en-US" sz="1500" dirty="0"/>
              <a:t>Achieved by </a:t>
            </a:r>
            <a:r>
              <a:rPr lang="en-US" sz="1500" dirty="0">
                <a:solidFill>
                  <a:schemeClr val="accent1">
                    <a:lumMod val="60000"/>
                    <a:lumOff val="40000"/>
                  </a:schemeClr>
                </a:solidFill>
              </a:rPr>
              <a:t>Method Overriding </a:t>
            </a:r>
            <a:r>
              <a:rPr lang="en-US" sz="1500" dirty="0"/>
              <a:t>(in different classes of a hierarchy)</a:t>
            </a:r>
            <a:endParaRPr lang="en-US" dirty="0"/>
          </a:p>
          <a:p>
            <a:endParaRPr lang="en-US" dirty="0"/>
          </a:p>
          <a:p>
            <a:pPr marL="228600" lvl="1"/>
            <a:r>
              <a:rPr lang="en-US" altLang="en-US" sz="1600" dirty="0"/>
              <a:t>Links and </a:t>
            </a:r>
            <a:r>
              <a:rPr lang="en-US" altLang="en-US" sz="1600" dirty="0" smtClean="0"/>
              <a:t>Associations</a:t>
            </a:r>
          </a:p>
          <a:p>
            <a:pPr lvl="1">
              <a:defRPr/>
            </a:pPr>
            <a:r>
              <a:rPr lang="en-US" altLang="en-US" sz="1500" dirty="0"/>
              <a:t>A link represents a connection through which an object collaborates with other objects.</a:t>
            </a:r>
          </a:p>
          <a:p>
            <a:pPr lvl="1">
              <a:defRPr/>
            </a:pPr>
            <a:endParaRPr lang="en-US" sz="1500" dirty="0"/>
          </a:p>
          <a:p>
            <a:pPr lvl="1">
              <a:defRPr/>
            </a:pPr>
            <a:r>
              <a:rPr lang="en-US" altLang="en-US" sz="1500" dirty="0"/>
              <a:t>Association</a:t>
            </a:r>
          </a:p>
          <a:p>
            <a:pPr lvl="2">
              <a:defRPr/>
            </a:pPr>
            <a:r>
              <a:rPr lang="en-US" altLang="en-US" sz="1400" dirty="0"/>
              <a:t>Association represent the relationship between objects.</a:t>
            </a:r>
          </a:p>
          <a:p>
            <a:pPr lvl="2">
              <a:defRPr/>
            </a:pPr>
            <a:r>
              <a:rPr lang="en-US" altLang="en-US" sz="1400" dirty="0"/>
              <a:t>An object wants another object to perform a service for it</a:t>
            </a:r>
            <a:r>
              <a:rPr lang="en-US" altLang="en-US" sz="1400" dirty="0"/>
              <a:t>.</a:t>
            </a:r>
            <a:endParaRPr lang="en-US" sz="1400" dirty="0"/>
          </a:p>
          <a:p>
            <a:pPr marL="482600" lvl="2"/>
            <a:endParaRPr lang="en-US" altLang="en-US" sz="1500" dirty="0"/>
          </a:p>
          <a:p>
            <a:pPr marL="228600" lvl="1"/>
            <a:r>
              <a:rPr lang="en-US" altLang="en-US" sz="1600" dirty="0" smtClean="0"/>
              <a:t>Cardinality</a:t>
            </a:r>
          </a:p>
          <a:p>
            <a:pPr lvl="1">
              <a:defRPr/>
            </a:pPr>
            <a:r>
              <a:rPr lang="en-IN" altLang="en-US" sz="1500" dirty="0"/>
              <a:t>It specifies how many times (minimum and maximum) an entity is related to another entity in a given relationship.</a:t>
            </a:r>
          </a:p>
          <a:p>
            <a:pPr lvl="1">
              <a:defRPr/>
            </a:pPr>
            <a:r>
              <a:rPr lang="en-IN" altLang="en-US" sz="1500" dirty="0"/>
              <a:t>Three types of Cardinality ratio:</a:t>
            </a:r>
          </a:p>
          <a:p>
            <a:pPr lvl="2">
              <a:defRPr/>
            </a:pPr>
            <a:r>
              <a:rPr lang="en-US" altLang="en-US" sz="1400" dirty="0"/>
              <a:t>One-to-one</a:t>
            </a:r>
          </a:p>
          <a:p>
            <a:pPr lvl="2">
              <a:defRPr/>
            </a:pPr>
            <a:r>
              <a:rPr lang="en-US" altLang="en-US" sz="1400" dirty="0"/>
              <a:t>One-to-many</a:t>
            </a:r>
          </a:p>
          <a:p>
            <a:pPr lvl="2">
              <a:defRPr/>
            </a:pPr>
            <a:r>
              <a:rPr lang="en-US" altLang="en-US" sz="1400" dirty="0"/>
              <a:t>Many-to-many</a:t>
            </a:r>
          </a:p>
        </p:txBody>
      </p:sp>
    </p:spTree>
    <p:extLst>
      <p:ext uri="{BB962C8B-B14F-4D97-AF65-F5344CB8AC3E}">
        <p14:creationId xmlns:p14="http://schemas.microsoft.com/office/powerpoint/2010/main" val="610339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altLang="en-US" dirty="0" smtClean="0"/>
              <a:t>Generalization and Specialization</a:t>
            </a:r>
          </a:p>
          <a:p>
            <a:pPr lvl="1"/>
            <a:r>
              <a:rPr lang="en-US" sz="1800" dirty="0" smtClean="0"/>
              <a:t>Specialization and generalization is the subclass and superclass hierarchy in java inheritance concepts.</a:t>
            </a:r>
          </a:p>
          <a:p>
            <a:pPr lvl="1"/>
            <a:endParaRPr lang="en-US" dirty="0" smtClean="0"/>
          </a:p>
          <a:p>
            <a:pPr lvl="1">
              <a:defRPr/>
            </a:pPr>
            <a:r>
              <a:rPr lang="en-US" sz="1500" dirty="0" smtClean="0"/>
              <a:t>Specialization is the process of sub classing a superclass entity on the basis of some distinguishing characteristic of the entity in the superclass. The reason for creating such hierarchical relationship is that:</a:t>
            </a:r>
          </a:p>
          <a:p>
            <a:pPr lvl="2">
              <a:defRPr/>
            </a:pPr>
            <a:r>
              <a:rPr lang="en-US" sz="1400" dirty="0"/>
              <a:t>Certain attributes of the superclass may apply to some but not all.</a:t>
            </a:r>
          </a:p>
          <a:p>
            <a:pPr lvl="2">
              <a:defRPr/>
            </a:pPr>
            <a:endParaRPr lang="en-US" sz="1400" dirty="0" smtClean="0"/>
          </a:p>
          <a:p>
            <a:pPr lvl="1">
              <a:defRPr/>
            </a:pPr>
            <a:endParaRPr lang="en-US" sz="1500" dirty="0" smtClean="0"/>
          </a:p>
          <a:p>
            <a:pPr>
              <a:lnSpc>
                <a:spcPct val="100000"/>
              </a:lnSpc>
              <a:defRPr/>
            </a:pPr>
            <a:r>
              <a:rPr lang="en-US" sz="1600" dirty="0" smtClean="0"/>
              <a:t>Generalization</a:t>
            </a:r>
          </a:p>
          <a:p>
            <a:pPr lvl="1">
              <a:defRPr/>
            </a:pPr>
            <a:r>
              <a:rPr lang="en-US" sz="1500" dirty="0" smtClean="0"/>
              <a:t>Generalization is </a:t>
            </a:r>
            <a:r>
              <a:rPr lang="en-US" sz="1500" dirty="0"/>
              <a:t>the bottom-up process of abstraction.</a:t>
            </a:r>
          </a:p>
          <a:p>
            <a:pPr lvl="1">
              <a:defRPr/>
            </a:pPr>
            <a:r>
              <a:rPr lang="en-US" sz="1500" dirty="0"/>
              <a:t> In generalization we club the differences among entities according to the common feature and generalize them into a single superclass. </a:t>
            </a:r>
          </a:p>
          <a:p>
            <a:pPr lvl="1">
              <a:defRPr/>
            </a:pPr>
            <a:r>
              <a:rPr lang="en-US" sz="1500" dirty="0"/>
              <a:t>The original entities are thus subclasses of it. </a:t>
            </a:r>
          </a:p>
          <a:p>
            <a:pPr lvl="1">
              <a:defRPr/>
            </a:pPr>
            <a:r>
              <a:rPr lang="en-US" sz="1500" dirty="0"/>
              <a:t>In simple terms, it is just the reverse of specialization, which is a top-down process whereas generalization is bottom up</a:t>
            </a:r>
            <a:r>
              <a:rPr lang="en-US" sz="1500" dirty="0" smtClean="0"/>
              <a:t>.</a:t>
            </a:r>
            <a:endParaRPr lang="en-US" dirty="0"/>
          </a:p>
          <a:p>
            <a:pPr lvl="1">
              <a:defRPr/>
            </a:pPr>
            <a:endParaRPr lang="en-US" sz="1500" dirty="0" smtClean="0"/>
          </a:p>
          <a:p>
            <a:pPr lvl="1">
              <a:defRPr/>
            </a:pPr>
            <a:r>
              <a:rPr lang="en-US" sz="1500" dirty="0" smtClean="0"/>
              <a:t>Aggregation and Composition</a:t>
            </a:r>
          </a:p>
          <a:p>
            <a:pPr lvl="2">
              <a:defRPr/>
            </a:pPr>
            <a:r>
              <a:rPr lang="en-US" sz="1400" dirty="0" smtClean="0"/>
              <a:t>When contained object is integral part of container object- aggregation</a:t>
            </a:r>
          </a:p>
          <a:p>
            <a:pPr lvl="2">
              <a:defRPr/>
            </a:pPr>
            <a:r>
              <a:rPr lang="en-US" sz="1400" dirty="0" smtClean="0"/>
              <a:t>When contained object is passed to container object and contained object can survive stand alone- Composition.</a:t>
            </a:r>
            <a:endParaRPr lang="en-US" sz="1400" dirty="0"/>
          </a:p>
        </p:txBody>
      </p:sp>
    </p:spTree>
    <p:extLst>
      <p:ext uri="{BB962C8B-B14F-4D97-AF65-F5344CB8AC3E}">
        <p14:creationId xmlns:p14="http://schemas.microsoft.com/office/powerpoint/2010/main" val="127820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Text Placeholder 4"/>
          <p:cNvSpPr>
            <a:spLocks noGrp="1"/>
          </p:cNvSpPr>
          <p:nvPr>
            <p:ph type="body" sz="quarter" idx="14"/>
          </p:nvPr>
        </p:nvSpPr>
        <p:spPr>
          <a:xfrm>
            <a:off x="609599" y="870682"/>
            <a:ext cx="10929257" cy="5092700"/>
          </a:xfrm>
        </p:spPr>
        <p:txBody>
          <a:bodyPr/>
          <a:lstStyle/>
          <a:p>
            <a:pPr>
              <a:spcAft>
                <a:spcPct val="0"/>
              </a:spcAft>
            </a:pPr>
            <a:r>
              <a:rPr lang="en-US" altLang="en-US" dirty="0">
                <a:hlinkClick r:id="rId2"/>
              </a:rPr>
              <a:t>http://docs.oracle.com/javase/tutorial/java/concepts/index.html</a:t>
            </a:r>
            <a:endParaRPr lang="en-US" altLang="en-US" dirty="0"/>
          </a:p>
          <a:p>
            <a:pPr>
              <a:spcAft>
                <a:spcPct val="0"/>
              </a:spcAft>
            </a:pPr>
            <a:r>
              <a:rPr lang="en-US" altLang="en-US" dirty="0">
                <a:hlinkClick r:id="rId3"/>
              </a:rPr>
              <a:t>http://stackoverflow.com/questions/12013448/encapsulation-vs-data-hiding-java</a:t>
            </a:r>
            <a:endParaRPr lang="en-US" altLang="en-US" dirty="0"/>
          </a:p>
          <a:p>
            <a:pPr>
              <a:spcAft>
                <a:spcPct val="0"/>
              </a:spcAft>
            </a:pPr>
            <a:r>
              <a:rPr lang="en-US" altLang="en-US" dirty="0">
                <a:hlinkClick r:id="rId4"/>
              </a:rPr>
              <a:t>http://www.developer.com/java/data/implementing-generalization-and-specialization-in-java.html</a:t>
            </a:r>
            <a:endParaRPr lang="en-US" altLang="en-US" dirty="0"/>
          </a:p>
          <a:p>
            <a:pPr>
              <a:spcAft>
                <a:spcPct val="0"/>
              </a:spcAft>
            </a:pPr>
            <a:r>
              <a:rPr lang="en-US" altLang="en-US" dirty="0">
                <a:hlinkClick r:id="rId5"/>
              </a:rPr>
              <a:t>http://stackoverflow.com/questions/11881552/implementation-difference-between-aggregation-and-composition-in-java</a:t>
            </a:r>
            <a:endParaRPr lang="en-US" altLang="en-US" dirty="0"/>
          </a:p>
          <a:p>
            <a:pPr>
              <a:spcAft>
                <a:spcPct val="0"/>
              </a:spcAft>
            </a:pPr>
            <a:r>
              <a:rPr lang="en-US" altLang="en-US" dirty="0">
                <a:hlinkClick r:id="rId6"/>
              </a:rPr>
              <a:t>www.tutorialspoint.com/object_oriented_analysis_design/ooad_object_oriented_model.htm</a:t>
            </a:r>
            <a:endParaRPr lang="en-US" altLang="en-US" dirty="0"/>
          </a:p>
          <a:p>
            <a:pPr>
              <a:spcAft>
                <a:spcPct val="0"/>
              </a:spcAft>
            </a:pPr>
            <a:endParaRPr lang="en-US" altLang="en-US" dirty="0"/>
          </a:p>
          <a:p>
            <a:endParaRPr lang="en-US" dirty="0"/>
          </a:p>
        </p:txBody>
      </p:sp>
    </p:spTree>
    <p:extLst>
      <p:ext uri="{BB962C8B-B14F-4D97-AF65-F5344CB8AC3E}">
        <p14:creationId xmlns:p14="http://schemas.microsoft.com/office/powerpoint/2010/main" val="2756425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574209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t>What is a Class and its Object?</a:t>
            </a:r>
          </a:p>
        </p:txBody>
      </p:sp>
      <p:sp>
        <p:nvSpPr>
          <p:cNvPr id="9219" name="Rectangle 3"/>
          <p:cNvSpPr>
            <a:spLocks noGrp="1" noChangeArrowheads="1"/>
          </p:cNvSpPr>
          <p:nvPr>
            <p:ph type="body" sz="half" idx="1"/>
          </p:nvPr>
        </p:nvSpPr>
        <p:spPr/>
        <p:txBody>
          <a:bodyPr/>
          <a:lstStyle/>
          <a:p>
            <a:pPr algn="just">
              <a:lnSpc>
                <a:spcPct val="100000"/>
              </a:lnSpc>
              <a:defRPr/>
            </a:pPr>
            <a:r>
              <a:rPr lang="en-US" altLang="en-US" sz="1500" dirty="0" smtClean="0"/>
              <a:t>A class is a blueprint / template from which individual objects are created.</a:t>
            </a:r>
          </a:p>
          <a:p>
            <a:pPr algn="just">
              <a:lnSpc>
                <a:spcPct val="100000"/>
              </a:lnSpc>
              <a:defRPr/>
            </a:pPr>
            <a:endParaRPr lang="en-US" altLang="en-US" sz="1500" dirty="0" smtClean="0"/>
          </a:p>
          <a:p>
            <a:pPr algn="just">
              <a:lnSpc>
                <a:spcPct val="100000"/>
              </a:lnSpc>
              <a:defRPr/>
            </a:pPr>
            <a:r>
              <a:rPr lang="en-US" altLang="en-US" sz="1500" dirty="0" smtClean="0"/>
              <a:t>For ex. All the actors are built from the same set of blueprints and contain the same components.</a:t>
            </a:r>
          </a:p>
          <a:p>
            <a:pPr algn="just">
              <a:lnSpc>
                <a:spcPct val="100000"/>
              </a:lnSpc>
              <a:defRPr/>
            </a:pPr>
            <a:endParaRPr lang="en-US" altLang="en-US" sz="1500" dirty="0" smtClean="0"/>
          </a:p>
          <a:p>
            <a:pPr algn="just">
              <a:lnSpc>
                <a:spcPct val="100000"/>
              </a:lnSpc>
              <a:defRPr/>
            </a:pPr>
            <a:r>
              <a:rPr lang="en-US" altLang="en-US" sz="1500" dirty="0" smtClean="0"/>
              <a:t>Classes describe the kinds of state and behavior that objects of it’s type support.</a:t>
            </a:r>
          </a:p>
          <a:p>
            <a:pPr marL="0" indent="0" algn="just">
              <a:lnSpc>
                <a:spcPct val="100000"/>
              </a:lnSpc>
              <a:buFont typeface="Wingdings" panose="05000000000000000000" pitchFamily="2" charset="2"/>
              <a:buNone/>
              <a:defRPr/>
            </a:pPr>
            <a:endParaRPr lang="en-US" altLang="en-US" sz="1500" dirty="0" smtClean="0"/>
          </a:p>
          <a:p>
            <a:pPr lvl="1" algn="just">
              <a:lnSpc>
                <a:spcPct val="100000"/>
              </a:lnSpc>
              <a:defRPr/>
            </a:pPr>
            <a:r>
              <a:rPr lang="en-US" altLang="en-US" sz="1300" dirty="0" smtClean="0"/>
              <a:t>Things an object knows about itself </a:t>
            </a:r>
          </a:p>
          <a:p>
            <a:pPr lvl="2" algn="just">
              <a:lnSpc>
                <a:spcPct val="100000"/>
              </a:lnSpc>
              <a:buFont typeface="Arial" charset="0"/>
              <a:buChar char="•"/>
              <a:defRPr/>
            </a:pPr>
            <a:r>
              <a:rPr lang="en-US" altLang="en-US" sz="1100" dirty="0" smtClean="0"/>
              <a:t>Instance Variables (State)</a:t>
            </a:r>
          </a:p>
          <a:p>
            <a:pPr lvl="1" algn="just">
              <a:lnSpc>
                <a:spcPct val="100000"/>
              </a:lnSpc>
              <a:defRPr/>
            </a:pPr>
            <a:r>
              <a:rPr lang="en-US" altLang="en-US" sz="1300" dirty="0" smtClean="0"/>
              <a:t>Things an object can do</a:t>
            </a:r>
          </a:p>
          <a:p>
            <a:pPr lvl="2" algn="just">
              <a:lnSpc>
                <a:spcPct val="100000"/>
              </a:lnSpc>
              <a:buFont typeface="Arial" charset="0"/>
              <a:buChar char="•"/>
              <a:defRPr/>
            </a:pPr>
            <a:r>
              <a:rPr lang="en-US" altLang="en-US" sz="1100" dirty="0" smtClean="0"/>
              <a:t>Methods (Behavior)</a:t>
            </a:r>
          </a:p>
        </p:txBody>
      </p:sp>
      <p:pic>
        <p:nvPicPr>
          <p:cNvPr id="11268" name="Picture 4" descr="aamirkh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310" y="4876800"/>
            <a:ext cx="192989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tomCru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2839" y="3886200"/>
            <a:ext cx="1912968"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Shah-Ruk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354" y="4114800"/>
            <a:ext cx="1828324"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7"/>
          <p:cNvSpPr txBox="1">
            <a:spLocks noChangeArrowheads="1"/>
          </p:cNvSpPr>
          <p:nvPr/>
        </p:nvSpPr>
        <p:spPr bwMode="auto">
          <a:xfrm>
            <a:off x="10136193" y="2451101"/>
            <a:ext cx="1303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2000">
                <a:solidFill>
                  <a:schemeClr val="accent1"/>
                </a:solidFill>
              </a:rPr>
              <a:t>One Class</a:t>
            </a:r>
          </a:p>
        </p:txBody>
      </p:sp>
      <p:sp>
        <p:nvSpPr>
          <p:cNvPr id="11272" name="Text Box 8"/>
          <p:cNvSpPr txBox="1">
            <a:spLocks noChangeArrowheads="1"/>
          </p:cNvSpPr>
          <p:nvPr/>
        </p:nvSpPr>
        <p:spPr bwMode="auto">
          <a:xfrm>
            <a:off x="9850519" y="5791201"/>
            <a:ext cx="17427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2000">
                <a:solidFill>
                  <a:schemeClr val="accent1"/>
                </a:solidFill>
              </a:rPr>
              <a:t>Many Objects</a:t>
            </a:r>
          </a:p>
        </p:txBody>
      </p:sp>
      <p:graphicFrame>
        <p:nvGraphicFramePr>
          <p:cNvPr id="11273" name="Object 9"/>
          <p:cNvGraphicFramePr>
            <a:graphicFrameLocks noChangeAspect="1"/>
          </p:cNvGraphicFramePr>
          <p:nvPr>
            <p:ph sz="half" idx="2"/>
          </p:nvPr>
        </p:nvGraphicFramePr>
        <p:xfrm>
          <a:off x="5992839" y="1752601"/>
          <a:ext cx="4266089" cy="3076575"/>
        </p:xfrm>
        <a:graphic>
          <a:graphicData uri="http://schemas.openxmlformats.org/presentationml/2006/ole">
            <mc:AlternateContent xmlns:mc="http://schemas.openxmlformats.org/markup-compatibility/2006">
              <mc:Choice xmlns:v="urn:schemas-microsoft-com:vml" Requires="v">
                <p:oleObj spid="_x0000_s1033" name="Visio" r:id="rId7" imgW="2073783" imgH="1579626" progId="Visio.Drawing.11">
                  <p:embed/>
                </p:oleObj>
              </mc:Choice>
              <mc:Fallback>
                <p:oleObj name="Visio" r:id="rId7" imgW="2073783" imgH="1579626"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2839" y="1752601"/>
                        <a:ext cx="4266089"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74" name="Group 18"/>
          <p:cNvGrpSpPr>
            <a:grpSpLocks/>
          </p:cNvGrpSpPr>
          <p:nvPr/>
        </p:nvGrpSpPr>
        <p:grpSpPr bwMode="auto">
          <a:xfrm>
            <a:off x="8477158" y="3022601"/>
            <a:ext cx="1995312" cy="874713"/>
            <a:chOff x="4006" y="1904"/>
            <a:chExt cx="1321" cy="589"/>
          </a:xfrm>
        </p:grpSpPr>
        <p:sp>
          <p:nvSpPr>
            <p:cNvPr id="11275" name="Line 15"/>
            <p:cNvSpPr>
              <a:spLocks noChangeShapeType="1"/>
            </p:cNvSpPr>
            <p:nvPr/>
          </p:nvSpPr>
          <p:spPr bwMode="auto">
            <a:xfrm flipH="1" flipV="1">
              <a:off x="4006" y="1904"/>
              <a:ext cx="238" cy="5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276" name="Text Box 16"/>
            <p:cNvSpPr txBox="1">
              <a:spLocks noChangeArrowheads="1"/>
            </p:cNvSpPr>
            <p:nvPr/>
          </p:nvSpPr>
          <p:spPr bwMode="auto">
            <a:xfrm>
              <a:off x="4149" y="2032"/>
              <a:ext cx="117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IN" altLang="en-US" sz="2000" b="1">
                  <a:solidFill>
                    <a:srgbClr val="001864"/>
                  </a:solidFill>
                </a:rPr>
                <a:t>Operates on</a:t>
              </a:r>
            </a:p>
          </p:txBody>
        </p:sp>
      </p:grpSp>
    </p:spTree>
    <p:extLst>
      <p:ext uri="{BB962C8B-B14F-4D97-AF65-F5344CB8AC3E}">
        <p14:creationId xmlns:p14="http://schemas.microsoft.com/office/powerpoint/2010/main" val="245406742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What is Object</a:t>
            </a:r>
          </a:p>
        </p:txBody>
      </p:sp>
      <p:sp>
        <p:nvSpPr>
          <p:cNvPr id="7171" name="Content Placeholder 2"/>
          <p:cNvSpPr>
            <a:spLocks noGrp="1"/>
          </p:cNvSpPr>
          <p:nvPr>
            <p:ph sz="quarter" idx="10"/>
          </p:nvPr>
        </p:nvSpPr>
        <p:spPr>
          <a:xfrm>
            <a:off x="711015" y="914400"/>
            <a:ext cx="11274663" cy="5334000"/>
          </a:xfrm>
        </p:spPr>
        <p:txBody>
          <a:bodyPr/>
          <a:lstStyle/>
          <a:p>
            <a:pPr>
              <a:defRPr/>
            </a:pPr>
            <a:r>
              <a:rPr lang="en-US" sz="1600" kern="1200" dirty="0"/>
              <a:t>Any entity that has state and behavior is known as an object. </a:t>
            </a:r>
            <a:endParaRPr lang="en-US" sz="1600" kern="1200" dirty="0" smtClean="0"/>
          </a:p>
          <a:p>
            <a:pPr>
              <a:defRPr/>
            </a:pPr>
            <a:r>
              <a:rPr lang="en-US" sz="1600" kern="1200" dirty="0" smtClean="0"/>
              <a:t>For </a:t>
            </a:r>
            <a:r>
              <a:rPr lang="en-US" sz="1600" kern="1200" dirty="0"/>
              <a:t>example: chair, pen, table, keyboard, bike etc. It can be physical and logical</a:t>
            </a:r>
            <a:r>
              <a:rPr lang="en-US" sz="1600" kern="1200" dirty="0" smtClean="0"/>
              <a:t>. </a:t>
            </a:r>
          </a:p>
          <a:p>
            <a:pPr>
              <a:defRPr/>
            </a:pPr>
            <a:r>
              <a:rPr lang="en-US" sz="1600" kern="1200" dirty="0" smtClean="0"/>
              <a:t>Objects </a:t>
            </a:r>
            <a:r>
              <a:rPr lang="en-US" sz="1600" kern="1200" dirty="0"/>
              <a:t>can be modelled according to the needs of the application. </a:t>
            </a:r>
            <a:endParaRPr lang="en-US" sz="1600" kern="1200" dirty="0" smtClean="0"/>
          </a:p>
          <a:p>
            <a:pPr marL="0" indent="0">
              <a:buFont typeface="Wingdings" panose="05000000000000000000" pitchFamily="2" charset="2"/>
              <a:buNone/>
              <a:defRPr/>
            </a:pPr>
            <a:endParaRPr lang="en-US" sz="1600" kern="1200" dirty="0"/>
          </a:p>
          <a:p>
            <a:pPr>
              <a:defRPr/>
            </a:pPr>
            <a:r>
              <a:rPr lang="en-US" sz="1600" kern="1200" dirty="0"/>
              <a:t>Bundling code into individual software objects provides a number of benefits, including:</a:t>
            </a:r>
          </a:p>
          <a:p>
            <a:pPr lvl="1">
              <a:defRPr/>
            </a:pPr>
            <a:r>
              <a:rPr lang="en-US" sz="1400" kern="1200" dirty="0">
                <a:solidFill>
                  <a:schemeClr val="accent1">
                    <a:lumMod val="60000"/>
                    <a:lumOff val="40000"/>
                  </a:schemeClr>
                </a:solidFill>
              </a:rPr>
              <a:t>Modularity</a:t>
            </a:r>
            <a:r>
              <a:rPr lang="en-US" sz="1400" kern="1200" dirty="0"/>
              <a:t>: The source code for an object can be written and maintained independently of the source code for other objects.</a:t>
            </a:r>
          </a:p>
          <a:p>
            <a:pPr lvl="1">
              <a:defRPr/>
            </a:pPr>
            <a:r>
              <a:rPr lang="en-US" sz="1400" kern="1200" dirty="0">
                <a:solidFill>
                  <a:schemeClr val="accent1">
                    <a:lumMod val="60000"/>
                    <a:lumOff val="40000"/>
                  </a:schemeClr>
                </a:solidFill>
              </a:rPr>
              <a:t>Information-hiding</a:t>
            </a:r>
            <a:r>
              <a:rPr lang="en-US" sz="1400" kern="1200" dirty="0"/>
              <a:t>: By interacting only with an object's methods, the details of its internal implementation remain hidden from the outside world.</a:t>
            </a:r>
          </a:p>
          <a:p>
            <a:pPr lvl="1">
              <a:defRPr/>
            </a:pPr>
            <a:r>
              <a:rPr lang="en-US" sz="1400" kern="1200" dirty="0">
                <a:solidFill>
                  <a:schemeClr val="accent1">
                    <a:lumMod val="60000"/>
                    <a:lumOff val="40000"/>
                  </a:schemeClr>
                </a:solidFill>
              </a:rPr>
              <a:t>Code re-use</a:t>
            </a:r>
            <a:r>
              <a:rPr lang="en-US" sz="1400" kern="1200" dirty="0"/>
              <a:t>: If an object already exists (perhaps written by another software developer), you can use that object in your program.</a:t>
            </a:r>
          </a:p>
          <a:p>
            <a:pPr lvl="1">
              <a:defRPr/>
            </a:pPr>
            <a:r>
              <a:rPr lang="en-US" sz="1400" kern="1200" dirty="0" smtClean="0">
                <a:solidFill>
                  <a:schemeClr val="accent1">
                    <a:lumMod val="60000"/>
                    <a:lumOff val="40000"/>
                  </a:schemeClr>
                </a:solidFill>
              </a:rPr>
              <a:t>Plug ability </a:t>
            </a:r>
            <a:r>
              <a:rPr lang="en-US" sz="1400" kern="1200" dirty="0">
                <a:solidFill>
                  <a:schemeClr val="accent1">
                    <a:lumMod val="60000"/>
                    <a:lumOff val="40000"/>
                  </a:schemeClr>
                </a:solidFill>
              </a:rPr>
              <a:t>and debugging ease</a:t>
            </a:r>
            <a:r>
              <a:rPr lang="en-US" sz="1400" kern="1200" dirty="0"/>
              <a:t>: If a particular object turns out to be problematic, you can simply remove it from your application and plug in a different object as its replacement.</a:t>
            </a:r>
          </a:p>
          <a:p>
            <a:pPr>
              <a:lnSpc>
                <a:spcPct val="100000"/>
              </a:lnSpc>
              <a:spcAft>
                <a:spcPct val="0"/>
              </a:spcAft>
              <a:defRPr/>
            </a:pPr>
            <a:endParaRPr lang="en-US" kern="1200" dirty="0">
              <a:latin typeface="Comic Sans MS" pitchFamily="66" charset="0"/>
            </a:endParaRPr>
          </a:p>
        </p:txBody>
      </p:sp>
      <p:sp>
        <p:nvSpPr>
          <p:cNvPr id="12292" name="Content Placeholder 2"/>
          <p:cNvSpPr txBox="1">
            <a:spLocks/>
          </p:cNvSpPr>
          <p:nvPr/>
        </p:nvSpPr>
        <p:spPr bwMode="auto">
          <a:xfrm>
            <a:off x="660228" y="4876800"/>
            <a:ext cx="112746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45714" rIns="45720" bIns="45714"/>
          <a:lstStyle>
            <a:lvl1pPr marL="231775" indent="-231775"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a:lnSpc>
                <a:spcPct val="100000"/>
              </a:lnSpc>
              <a:buFont typeface="Arial" pitchFamily="34" charset="0"/>
              <a:buChar char="•"/>
            </a:pPr>
            <a:endParaRPr lang="en-US" altLang="en-US">
              <a:latin typeface="Comic Sans MS" pitchFamily="66" charset="0"/>
            </a:endParaRPr>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074" y="3743325"/>
            <a:ext cx="464699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816699"/>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t>Exercise – Identify classes and objects</a:t>
            </a:r>
          </a:p>
        </p:txBody>
      </p:sp>
      <p:sp>
        <p:nvSpPr>
          <p:cNvPr id="13315" name="Rectangle 3"/>
          <p:cNvSpPr>
            <a:spLocks noGrp="1" noChangeArrowheads="1"/>
          </p:cNvSpPr>
          <p:nvPr>
            <p:ph type="body" sz="half" idx="1"/>
          </p:nvPr>
        </p:nvSpPr>
        <p:spPr>
          <a:xfrm>
            <a:off x="609441" y="1295400"/>
            <a:ext cx="5688118" cy="5029200"/>
          </a:xfrm>
          <a:noFill/>
        </p:spPr>
        <p:txBody>
          <a:bodyPr/>
          <a:lstStyle/>
          <a:p>
            <a:pPr algn="just">
              <a:lnSpc>
                <a:spcPct val="100000"/>
              </a:lnSpc>
            </a:pPr>
            <a:r>
              <a:rPr lang="en-US" altLang="en-US" sz="1600" smtClean="0"/>
              <a:t>Identify the classes and objects in following problem statement:</a:t>
            </a:r>
          </a:p>
          <a:p>
            <a:pPr algn="just">
              <a:lnSpc>
                <a:spcPct val="100000"/>
              </a:lnSpc>
            </a:pPr>
            <a:endParaRPr lang="en-US" altLang="en-US" sz="1600" smtClean="0"/>
          </a:p>
          <a:p>
            <a:pPr algn="just">
              <a:lnSpc>
                <a:spcPct val="100000"/>
              </a:lnSpc>
              <a:buFont typeface="Wingdings" panose="05000000000000000000" pitchFamily="2" charset="2"/>
              <a:buNone/>
            </a:pPr>
            <a:r>
              <a:rPr lang="en-US" altLang="en-US" sz="1600" smtClean="0"/>
              <a:t>	Sapient has three business units – Global Markets, Nitro and Government Services.  Each business unit has projects and projects in-turn have employees. Few employees are managers. A project has mix of both employees and managers.</a:t>
            </a:r>
          </a:p>
          <a:p>
            <a:pPr algn="just">
              <a:lnSpc>
                <a:spcPct val="100000"/>
              </a:lnSpc>
              <a:buFont typeface="Wingdings" panose="05000000000000000000" pitchFamily="2" charset="2"/>
              <a:buNone/>
            </a:pPr>
            <a:endParaRPr lang="en-US" altLang="en-US" sz="1600" smtClean="0"/>
          </a:p>
          <a:p>
            <a:pPr algn="just">
              <a:lnSpc>
                <a:spcPct val="100000"/>
              </a:lnSpc>
              <a:buFont typeface="Wingdings" panose="05000000000000000000" pitchFamily="2" charset="2"/>
              <a:buNone/>
            </a:pPr>
            <a:endParaRPr lang="en-US" altLang="en-US" sz="1600" smtClean="0"/>
          </a:p>
        </p:txBody>
      </p:sp>
      <p:sp>
        <p:nvSpPr>
          <p:cNvPr id="13316" name="Picture 4" descr="objects"/>
          <p:cNvSpPr>
            <a:spLocks noChangeAspect="1" noChangeArrowheads="1"/>
          </p:cNvSpPr>
          <p:nvPr/>
        </p:nvSpPr>
        <p:spPr bwMode="auto">
          <a:xfrm>
            <a:off x="6500706" y="1295400"/>
            <a:ext cx="4977104"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pitchFamily="34"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pitchFamily="34"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sz="2000">
              <a:solidFill>
                <a:schemeClr val="bg1"/>
              </a:solidFill>
            </a:endParaRPr>
          </a:p>
        </p:txBody>
      </p:sp>
    </p:spTree>
    <p:extLst>
      <p:ext uri="{BB962C8B-B14F-4D97-AF65-F5344CB8AC3E}">
        <p14:creationId xmlns:p14="http://schemas.microsoft.com/office/powerpoint/2010/main" val="368991829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t>Encapsulation And Data (Information) Hiding</a:t>
            </a:r>
          </a:p>
        </p:txBody>
      </p:sp>
      <p:sp>
        <p:nvSpPr>
          <p:cNvPr id="3" name="Content Placeholder 2"/>
          <p:cNvSpPr>
            <a:spLocks noGrp="1"/>
          </p:cNvSpPr>
          <p:nvPr>
            <p:ph sz="quarter" idx="10"/>
          </p:nvPr>
        </p:nvSpPr>
        <p:spPr/>
        <p:txBody>
          <a:bodyPr/>
          <a:lstStyle/>
          <a:p>
            <a:pPr>
              <a:defRPr/>
            </a:pPr>
            <a:r>
              <a:rPr lang="en-US" sz="1600" kern="1200" dirty="0" smtClean="0"/>
              <a:t>A mechanism </a:t>
            </a:r>
            <a:r>
              <a:rPr lang="en-US" sz="1600" kern="1200" dirty="0"/>
              <a:t>of wrapping the data (variables) and code acting on the data (methods) together as </a:t>
            </a:r>
            <a:r>
              <a:rPr lang="en-US" sz="1600" kern="1200" dirty="0" smtClean="0"/>
              <a:t>a single </a:t>
            </a:r>
            <a:r>
              <a:rPr lang="en-US" sz="1600" kern="1200" dirty="0"/>
              <a:t>unit. </a:t>
            </a:r>
            <a:endParaRPr lang="en-US" sz="1600" kern="1200" dirty="0" smtClean="0"/>
          </a:p>
          <a:p>
            <a:pPr>
              <a:defRPr/>
            </a:pPr>
            <a:r>
              <a:rPr lang="en-US" sz="1600" kern="1200" dirty="0" smtClean="0"/>
              <a:t>In </a:t>
            </a:r>
            <a:r>
              <a:rPr lang="en-US" sz="1600" kern="1200" dirty="0"/>
              <a:t>encapsulation the variables of a class will be hidden from other classes, and can be accessed only through the methods of their current class, therefore it is also known as data hiding</a:t>
            </a:r>
            <a:r>
              <a:rPr lang="en-US" sz="1600" kern="1200" dirty="0" smtClean="0"/>
              <a:t>.</a:t>
            </a:r>
          </a:p>
          <a:p>
            <a:pPr>
              <a:defRPr/>
            </a:pPr>
            <a:endParaRPr lang="en-US" sz="1600" kern="1200" dirty="0"/>
          </a:p>
          <a:p>
            <a:pPr>
              <a:defRPr/>
            </a:pPr>
            <a:r>
              <a:rPr lang="en-US" sz="1600" kern="1200" dirty="0"/>
              <a:t>To achieve encapsulation in </a:t>
            </a:r>
            <a:r>
              <a:rPr lang="en-US" sz="1600" kern="1200" dirty="0" smtClean="0"/>
              <a:t>Java</a:t>
            </a:r>
          </a:p>
          <a:p>
            <a:pPr lvl="1">
              <a:defRPr/>
            </a:pPr>
            <a:r>
              <a:rPr lang="en-US" sz="1400" dirty="0" smtClean="0"/>
              <a:t>Declare </a:t>
            </a:r>
            <a:r>
              <a:rPr lang="en-US" sz="1400" dirty="0"/>
              <a:t>the variables of a class as </a:t>
            </a:r>
            <a:r>
              <a:rPr lang="en-US" sz="1400" dirty="0" smtClean="0"/>
              <a:t>private.</a:t>
            </a:r>
          </a:p>
          <a:p>
            <a:pPr lvl="1">
              <a:defRPr/>
            </a:pPr>
            <a:r>
              <a:rPr lang="en-US" sz="1400" dirty="0" smtClean="0"/>
              <a:t>Provide </a:t>
            </a:r>
            <a:r>
              <a:rPr lang="en-US" sz="1400" dirty="0"/>
              <a:t>public setter and getter methods to modify and view the variables values</a:t>
            </a:r>
            <a:r>
              <a:rPr lang="en-US" sz="1400" dirty="0" smtClean="0"/>
              <a:t>.</a:t>
            </a:r>
          </a:p>
          <a:p>
            <a:pPr lvl="1">
              <a:defRPr/>
            </a:pPr>
            <a:endParaRPr lang="en-US" sz="1400" dirty="0"/>
          </a:p>
          <a:p>
            <a:pPr>
              <a:defRPr/>
            </a:pPr>
            <a:r>
              <a:rPr lang="en-US" sz="1600" kern="1200" dirty="0"/>
              <a:t>Benefits of Encapsulation:</a:t>
            </a:r>
          </a:p>
          <a:p>
            <a:pPr lvl="1">
              <a:defRPr/>
            </a:pPr>
            <a:r>
              <a:rPr lang="en-US" kern="1200" dirty="0"/>
              <a:t>The fields of a class can be made read-only or write-only.</a:t>
            </a:r>
          </a:p>
          <a:p>
            <a:pPr lvl="1">
              <a:defRPr/>
            </a:pPr>
            <a:r>
              <a:rPr lang="en-US" kern="1200" dirty="0"/>
              <a:t>A class can have total control over what is stored in its fields.</a:t>
            </a:r>
          </a:p>
          <a:p>
            <a:pPr lvl="1">
              <a:defRPr/>
            </a:pPr>
            <a:r>
              <a:rPr lang="en-US" kern="1200" dirty="0"/>
              <a:t>The users of a class do not know how the class stores its data. A class can change the data type of a field and users of the class do not need to change any of their code</a:t>
            </a:r>
            <a:r>
              <a:rPr lang="en-US" kern="1200" dirty="0" smtClean="0"/>
              <a:t>.</a:t>
            </a:r>
          </a:p>
          <a:p>
            <a:pPr lvl="1">
              <a:buFont typeface="Wingdings" panose="05000000000000000000" pitchFamily="2" charset="2"/>
              <a:buChar char="§"/>
              <a:defRPr/>
            </a:pPr>
            <a:endParaRPr lang="en-US" kern="1200"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795" y="4375151"/>
            <a:ext cx="3593164"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500356"/>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Content Masters">
  <a:themeElements>
    <a:clrScheme name="SGM Color 2016">
      <a:dk1>
        <a:srgbClr val="22262E"/>
      </a:dk1>
      <a:lt1>
        <a:srgbClr val="FFFFFF"/>
      </a:lt1>
      <a:dk2>
        <a:srgbClr val="0A2A74"/>
      </a:dk2>
      <a:lt2>
        <a:srgbClr val="D0D0D0"/>
      </a:lt2>
      <a:accent1>
        <a:srgbClr val="1499E6"/>
      </a:accent1>
      <a:accent2>
        <a:srgbClr val="868686"/>
      </a:accent2>
      <a:accent3>
        <a:srgbClr val="DE2714"/>
      </a:accent3>
      <a:accent4>
        <a:srgbClr val="3A2139"/>
      </a:accent4>
      <a:accent5>
        <a:srgbClr val="AA9D82"/>
      </a:accent5>
      <a:accent6>
        <a:srgbClr val="1DA65D"/>
      </a:accent6>
      <a:hlink>
        <a:srgbClr val="C82506"/>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 ma:contentTypeID="0x010100BA9AACD866FC1E4981E74F9CCA9E5CA0005B817ECD3F7FD84D9F3264808D7ACDD3" ma:contentTypeVersion="5" ma:contentTypeDescription="" ma:contentTypeScope="" ma:versionID="d2825f2e4a9b54e65d324119a5cbbcf9">
  <xsd:schema xmlns:xsd="http://www.w3.org/2001/XMLSchema" xmlns:xs="http://www.w3.org/2001/XMLSchema" xmlns:p="http://schemas.microsoft.com/office/2006/metadata/properties" xmlns:ns2="c8085c4b-1ac7-4641-80ad-2522959560d5" xmlns:ns4="24943d0a-27c4-4bf8-a607-4a8907b6c8ab" targetNamespace="http://schemas.microsoft.com/office/2006/metadata/properties" ma:root="true" ma:fieldsID="29b71cb4a96d73055e5f9ffe46ed1e26" ns2:_="" ns4:_="">
    <xsd:import namespace="c8085c4b-1ac7-4641-80ad-2522959560d5"/>
    <xsd:import namespace="24943d0a-27c4-4bf8-a607-4a8907b6c8ab"/>
    <xsd:element name="properties">
      <xsd:complexType>
        <xsd:sequence>
          <xsd:element name="documentManagement">
            <xsd:complexType>
              <xsd:all>
                <xsd:element ref="ns2:Domain" minOccurs="0"/>
                <xsd:element ref="ns2:Practice_x0020_2" minOccurs="0"/>
                <xsd:element ref="ns2:Theme_x0020_2" minOccurs="0"/>
                <xsd:element ref="ns2:Sapient_x0020_Contact_x0028_s_x0029_" minOccurs="0"/>
                <xsd:element ref="ns2:Client_x0020_Segmentation" minOccurs="0"/>
                <xsd:element ref="ns2:Region" minOccurs="0"/>
                <xsd:element ref="ns2:Key_x0020_Technologies" minOccurs="0"/>
                <xsd:element ref="ns2:Capability" minOccurs="0"/>
                <xsd:element ref="ns4:Solution" minOccurs="0"/>
                <xsd:element ref="ns4:Key_x0020_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85c4b-1ac7-4641-80ad-2522959560d5" elementFormDefault="qualified">
    <xsd:import namespace="http://schemas.microsoft.com/office/2006/documentManagement/types"/>
    <xsd:import namespace="http://schemas.microsoft.com/office/infopath/2007/PartnerControls"/>
    <xsd:element name="Domain" ma:index="8" nillable="true" ma:displayName="Domain" ma:internalName="Domain">
      <xsd:complexType>
        <xsd:complexContent>
          <xsd:extension base="dms:MultiChoice">
            <xsd:sequence>
              <xsd:element name="Value" maxOccurs="unbounded" minOccurs="0" nillable="true">
                <xsd:simpleType>
                  <xsd:restriction base="dms:Choice">
                    <xsd:enumeration value="Business Analysis"/>
                    <xsd:enumeration value="Business Development"/>
                    <xsd:enumeration value="General Management"/>
                    <xsd:enumeration value="Operations"/>
                    <xsd:enumeration value="Program Management"/>
                    <xsd:enumeration value="Quality Assurance"/>
                    <xsd:enumeration value="User Experience"/>
                    <xsd:enumeration value="Technology"/>
                  </xsd:restriction>
                </xsd:simpleType>
              </xsd:element>
            </xsd:sequence>
          </xsd:extension>
        </xsd:complexContent>
      </xsd:complexType>
    </xsd:element>
    <xsd:element name="Practice_x0020_2" ma:index="9" nillable="true" ma:displayName="Practice" ma:internalName="Practice_x0020_2">
      <xsd:complexType>
        <xsd:complexContent>
          <xsd:extension base="dms:MultiChoice">
            <xsd:sequence>
              <xsd:element name="Value" maxOccurs="unbounded" minOccurs="0" nillable="true">
                <xsd:simpleType>
                  <xsd:restriction base="dms:Choice">
                    <xsd:enumeration value="Buy-Side Investment Process"/>
                    <xsd:enumeration value="Clearing &amp; Collateral"/>
                    <xsd:enumeration value="CTRM"/>
                    <xsd:enumeration value="Data Management"/>
                    <xsd:enumeration value="Derivatives Platforms"/>
                    <xsd:enumeration value="Operational Risk"/>
                    <xsd:enumeration value="Pipeline and Shipping"/>
                    <xsd:enumeration value="Portfolio Accounting"/>
                    <xsd:enumeration value="Regulatory Reporting"/>
                    <xsd:enumeration value="Trade Documentation"/>
                    <xsd:enumeration value="Valuation and Risk Analytics"/>
                  </xsd:restriction>
                </xsd:simpleType>
              </xsd:element>
            </xsd:sequence>
          </xsd:extension>
        </xsd:complexContent>
      </xsd:complexType>
    </xsd:element>
    <xsd:element name="Theme_x0020_2" ma:index="10" nillable="true" ma:displayName="Theme" ma:internalName="Theme_x0020_2">
      <xsd:complexType>
        <xsd:complexContent>
          <xsd:extension base="dms:MultiChoice">
            <xsd:sequence>
              <xsd:element name="Value" maxOccurs="unbounded" minOccurs="0" nillable="true">
                <xsd:simpleType>
                  <xsd:restriction base="dms:Choice">
                    <xsd:enumeration value="Clearing and Collateral"/>
                    <xsd:enumeration value="Client Portals"/>
                    <xsd:enumeration value="Data Readiness"/>
                    <xsd:enumeration value="Energy Intelligence"/>
                    <xsd:enumeration value="Enterprise Risk"/>
                    <xsd:enumeration value="Industrialization"/>
                    <xsd:enumeration value="Mid-Stream"/>
                    <xsd:enumeration value="Regulatory Reporting"/>
                    <xsd:enumeration value="Research"/>
                    <xsd:enumeration value="Structured Finance"/>
                    <xsd:enumeration value="Wealth"/>
                  </xsd:restriction>
                </xsd:simpleType>
              </xsd:element>
            </xsd:sequence>
          </xsd:extension>
        </xsd:complexContent>
      </xsd:complexType>
    </xsd:element>
    <xsd:element name="Sapient_x0020_Contact_x0028_s_x0029_" ma:index="13" nillable="true" ma:displayName="Sapient Contact(s)" ma:list="UserInfo" ma:SharePointGroup="0" ma:internalName="Sapient_x0020_Contact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Segmentation" ma:index="14" nillable="true" ma:displayName="Client Segmentation" ma:format="Dropdown" ma:internalName="Client_x0020_Segmentation">
      <xsd:simpleType>
        <xsd:restriction base="dms:Choice">
          <xsd:enumeration value="Banks - Global Investment Bank"/>
          <xsd:enumeration value="Banks - Regional Investment Bank"/>
          <xsd:enumeration value="Banks - Custodians"/>
          <xsd:enumeration value="Banks - Brokers"/>
          <xsd:enumeration value="Investment Management - Institutional Asset Manager"/>
          <xsd:enumeration value="Investment Management - Hedge Funds"/>
          <xsd:enumeration value="Investment Management - Mutual Funds"/>
          <xsd:enumeration value="Investment Management - Wealth Management"/>
          <xsd:enumeration value="Investment Management - Fund Administration"/>
          <xsd:enumeration value="Intermediaries - Exchanges"/>
          <xsd:enumeration value="Intermediaries - Clearing House"/>
          <xsd:enumeration value="Intermediaries - ISO"/>
          <xsd:enumeration value="Intermediaries - Industry Associations"/>
          <xsd:enumeration value="Energy &amp; Commodity Companies - Global Oil"/>
          <xsd:enumeration value="Energy &amp; Commodity Companies - Mid-stream Operators"/>
          <xsd:enumeration value="Energy &amp; Commodity Companies - EU Energy Merchants"/>
          <xsd:enumeration value="Energy &amp; Commodity Companies - NA Energy Merchants"/>
          <xsd:enumeration value="Governments &amp; Regulators - US"/>
          <xsd:enumeration value="Governments &amp; Regulators - UK"/>
          <xsd:enumeration value="Governments &amp; Regulators - Canada"/>
          <xsd:enumeration value="Governments &amp; Regulators - EU"/>
          <xsd:enumeration value="Governments &amp; Regulators - Asia"/>
          <xsd:enumeration value="Partner"/>
          <xsd:enumeration value="Competitor"/>
          <xsd:enumeration value="Vendor"/>
        </xsd:restriction>
      </xsd:simpleType>
    </xsd:element>
    <xsd:element name="Region" ma:index="15" nillable="true" ma:displayName="Region" ma:internalName="Region">
      <xsd:complexType>
        <xsd:complexContent>
          <xsd:extension base="dms:MultiChoice">
            <xsd:sequence>
              <xsd:element name="Value" maxOccurs="unbounded" minOccurs="0" nillable="true">
                <xsd:simpleType>
                  <xsd:restriction base="dms:Choice">
                    <xsd:enumeration value="Africa"/>
                    <xsd:enumeration value="Asia"/>
                    <xsd:enumeration value="Australia"/>
                    <xsd:enumeration value="Canada"/>
                    <xsd:enumeration value="EU"/>
                    <xsd:enumeration value="EU - UK"/>
                    <xsd:enumeration value="India"/>
                    <xsd:enumeration value="Middle East"/>
                    <xsd:enumeration value="S. America"/>
                    <xsd:enumeration value="USA"/>
                  </xsd:restriction>
                </xsd:simpleType>
              </xsd:element>
            </xsd:sequence>
          </xsd:extension>
        </xsd:complexContent>
      </xsd:complexType>
    </xsd:element>
    <xsd:element name="Key_x0020_Technologies" ma:index="16" nillable="true" ma:displayName="Key Technologies" ma:list="{17722692-f909-4a6d-9d7c-4d99fd41a240}" ma:internalName="Key_x0020_Technologies" ma:showField="Active_x0020_Title" ma:web="c8085c4b-1ac7-4641-80ad-2522959560d5">
      <xsd:complexType>
        <xsd:complexContent>
          <xsd:extension base="dms:MultiChoiceLookup">
            <xsd:sequence>
              <xsd:element name="Value" type="dms:Lookup" maxOccurs="unbounded" minOccurs="0" nillable="true"/>
            </xsd:sequence>
          </xsd:extension>
        </xsd:complexContent>
      </xsd:complexType>
    </xsd:element>
    <xsd:element name="Capability" ma:index="17" nillable="true" ma:displayName="Capability" ma:list="{c6488a8c-465d-4018-ba9f-27905420605d}" ma:internalName="Capability" ma:showField="Title" ma:web="c8085c4b-1ac7-4641-80ad-2522959560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943d0a-27c4-4bf8-a607-4a8907b6c8ab" elementFormDefault="qualified">
    <xsd:import namespace="http://schemas.microsoft.com/office/2006/documentManagement/types"/>
    <xsd:import namespace="http://schemas.microsoft.com/office/infopath/2007/PartnerControls"/>
    <xsd:element name="Solution" ma:index="18" nillable="true" ma:displayName="Solution" ma:list="{228c778e-9a00-4699-9aa7-da888e41b916}" ma:internalName="Solution" ma:showField="Title">
      <xsd:complexType>
        <xsd:complexContent>
          <xsd:extension base="dms:MultiChoiceLookup">
            <xsd:sequence>
              <xsd:element name="Value" type="dms:Lookup" maxOccurs="unbounded" minOccurs="0" nillable="true"/>
            </xsd:sequence>
          </xsd:extension>
        </xsd:complexContent>
      </xsd:complexType>
    </xsd:element>
    <xsd:element name="Key_x0020_Word" ma:index="19" nillable="true" ma:displayName="Key Word" ma:hidden="true" ma:list="{92a028d3-ecb9-485b-ac47-c09f6ebe3090}" ma:internalName="Key_x0020_Word" ma:readOnly="fals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2" ma:displayName="Comments"/>
        <xsd:element name="keywords" minOccurs="0" maxOccurs="1" type="xsd:string" ma:index="1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olution xmlns="24943d0a-27c4-4bf8-a607-4a8907b6c8ab"/>
    <Theme_x0020_2 xmlns="c8085c4b-1ac7-4641-80ad-2522959560d5"/>
    <Region xmlns="c8085c4b-1ac7-4641-80ad-2522959560d5"/>
    <Practice_x0020_2 xmlns="c8085c4b-1ac7-4641-80ad-2522959560d5"/>
    <Client_x0020_Segmentation xmlns="c8085c4b-1ac7-4641-80ad-2522959560d5" xsi:nil="true"/>
    <Sapient_x0020_Contact_x0028_s_x0029_ xmlns="c8085c4b-1ac7-4641-80ad-2522959560d5">
      <UserInfo>
        <DisplayName>i:0#.w|sapient\dkumme</DisplayName>
        <AccountId>136</AccountId>
        <AccountType/>
      </UserInfo>
    </Sapient_x0020_Contact_x0028_s_x0029_>
    <Domain xmlns="c8085c4b-1ac7-4641-80ad-2522959560d5"/>
    <Capability xmlns="c8085c4b-1ac7-4641-80ad-2522959560d5"/>
    <Key_x0020_Technologies xmlns="c8085c4b-1ac7-4641-80ad-2522959560d5"/>
    <Key_x0020_Word xmlns="24943d0a-27c4-4bf8-a607-4a8907b6c8ab" xsi:nil="true"/>
  </documentManagement>
</p:properties>
</file>

<file path=customXml/itemProps1.xml><?xml version="1.0" encoding="utf-8"?>
<ds:datastoreItem xmlns:ds="http://schemas.openxmlformats.org/officeDocument/2006/customXml" ds:itemID="{26F53719-B4BD-49BC-B198-39FD3ED5738B}">
  <ds:schemaRefs>
    <ds:schemaRef ds:uri="http://schemas.microsoft.com/sharepoint/v3/contenttype/forms"/>
  </ds:schemaRefs>
</ds:datastoreItem>
</file>

<file path=customXml/itemProps2.xml><?xml version="1.0" encoding="utf-8"?>
<ds:datastoreItem xmlns:ds="http://schemas.openxmlformats.org/officeDocument/2006/customXml" ds:itemID="{20F316D6-DEC8-4AC9-BE68-A9B7E9989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85c4b-1ac7-4641-80ad-2522959560d5"/>
    <ds:schemaRef ds:uri="24943d0a-27c4-4bf8-a607-4a8907b6c8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61D4D0-73CC-4280-AF59-F361C383B16A}">
  <ds:schemaRef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24943d0a-27c4-4bf8-a607-4a8907b6c8ab"/>
    <ds:schemaRef ds:uri="http://purl.org/dc/elements/1.1/"/>
    <ds:schemaRef ds:uri="c8085c4b-1ac7-4641-80ad-2522959560d5"/>
    <ds:schemaRef ds:uri="http://purl.org/dc/term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14954</TotalTime>
  <Words>4587</Words>
  <Application>Microsoft Office PowerPoint</Application>
  <PresentationFormat>Custom</PresentationFormat>
  <Paragraphs>701</Paragraphs>
  <Slides>58</Slides>
  <Notes>18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0" baseType="lpstr">
      <vt:lpstr>Content Masters</vt:lpstr>
      <vt:lpstr>Microsoft Visio Drawing</vt:lpstr>
      <vt:lpstr>Object Oriented Programming (OOP) </vt:lpstr>
      <vt:lpstr>PowerPoint Presentation</vt:lpstr>
      <vt:lpstr>Objectives</vt:lpstr>
      <vt:lpstr>Procedural vs. OO Programming</vt:lpstr>
      <vt:lpstr>Procedural vs. OO Programming (Contd..)</vt:lpstr>
      <vt:lpstr>What is a Class and its Object?</vt:lpstr>
      <vt:lpstr>What is Object</vt:lpstr>
      <vt:lpstr>Exercise – Identify classes and objects</vt:lpstr>
      <vt:lpstr>Encapsulation And Data (Information) Hiding</vt:lpstr>
      <vt:lpstr>Data Hiding</vt:lpstr>
      <vt:lpstr>Encapsulation is not Information Hiding</vt:lpstr>
      <vt:lpstr>Encapsulation is not Information Hiding (Contd..)</vt:lpstr>
      <vt:lpstr>Encapsulation is not Information Hiding (Contd..)</vt:lpstr>
      <vt:lpstr>Encapsulation is not Information Hiding (Contd..)</vt:lpstr>
      <vt:lpstr>Why Data Hiding is Important</vt:lpstr>
      <vt:lpstr>Why Data Hiding is Important (Contd..)</vt:lpstr>
      <vt:lpstr>Message Passing</vt:lpstr>
      <vt:lpstr>Message Passing helps in Loosely Coupled System</vt:lpstr>
      <vt:lpstr>Inheritance</vt:lpstr>
      <vt:lpstr>PowerPoint Presentation</vt:lpstr>
      <vt:lpstr>Polymorphism</vt:lpstr>
      <vt:lpstr>Virtual Safari Example</vt:lpstr>
      <vt:lpstr>Step#1 – Look for objects</vt:lpstr>
      <vt:lpstr>Step#2 – Identify an Animal Class</vt:lpstr>
      <vt:lpstr>Step#3 – Identify Subclasses</vt:lpstr>
      <vt:lpstr>Step#4 – Identify More Inheritance Opportunities</vt:lpstr>
      <vt:lpstr>Method Calls</vt:lpstr>
      <vt:lpstr>Polymorphism</vt:lpstr>
      <vt:lpstr>What is the advantage?</vt:lpstr>
      <vt:lpstr>Definition - Polymorphism</vt:lpstr>
      <vt:lpstr>Exercise – Animal Classes</vt:lpstr>
      <vt:lpstr>Exercise – Buildings</vt:lpstr>
      <vt:lpstr>Advantages of Polymorphism</vt:lpstr>
      <vt:lpstr>Static and Dynamic Polymorphism</vt:lpstr>
      <vt:lpstr>PowerPoint Presentation</vt:lpstr>
      <vt:lpstr>PowerPoint Presentation</vt:lpstr>
      <vt:lpstr>Static Binding (Method Overloading) Example</vt:lpstr>
      <vt:lpstr>PowerPoint Presentation</vt:lpstr>
      <vt:lpstr>PowerPoint Presentation</vt:lpstr>
      <vt:lpstr>Links and Associations</vt:lpstr>
      <vt:lpstr>Cardinality </vt:lpstr>
      <vt:lpstr>Cardinality – UML Notation</vt:lpstr>
      <vt:lpstr>Generalization and Specialization</vt:lpstr>
      <vt:lpstr>Generalization and Specialization (Contd..)</vt:lpstr>
      <vt:lpstr>When to use Generalization and Specialization</vt:lpstr>
      <vt:lpstr>Aggregation and Composition</vt:lpstr>
      <vt:lpstr>Aggregation and Composition (Contd..)</vt:lpstr>
      <vt:lpstr>Aggregation and Composition (Contd..)</vt:lpstr>
      <vt:lpstr>Composition</vt:lpstr>
      <vt:lpstr>When to use inheritance and aggregation</vt:lpstr>
      <vt:lpstr>When to use inheritance and aggregation (Contd..)</vt:lpstr>
      <vt:lpstr>Benefits of Object Models</vt:lpstr>
      <vt:lpstr>Recap</vt:lpstr>
      <vt:lpstr>Recap</vt:lpstr>
      <vt:lpstr>Recap</vt:lpstr>
      <vt:lpstr>Recap</vt:lpstr>
      <vt:lpstr>References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 PPT Template 16x9</dc:title>
  <dc:creator>Dan Kummer</dc:creator>
  <cp:lastModifiedBy>WIN764BIT</cp:lastModifiedBy>
  <cp:revision>142</cp:revision>
  <cp:lastPrinted>2015-02-14T20:13:28Z</cp:lastPrinted>
  <dcterms:created xsi:type="dcterms:W3CDTF">2015-02-05T19:35:34Z</dcterms:created>
  <dcterms:modified xsi:type="dcterms:W3CDTF">2016-09-19T07:12:25Z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0x010100BA9AACD866FC1E4981E74F9CCA9E5CA0005B817ECD3F7FD84D9F3264808D7ACDD3</vt:lpwstr>
  </property>
</Properties>
</file>